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7" r:id="rId4"/>
    <p:sldId id="281" r:id="rId5"/>
    <p:sldId id="286" r:id="rId6"/>
    <p:sldId id="288" r:id="rId7"/>
    <p:sldId id="265" r:id="rId8"/>
    <p:sldId id="266" r:id="rId9"/>
    <p:sldId id="267" r:id="rId10"/>
    <p:sldId id="287" r:id="rId11"/>
    <p:sldId id="26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8220"/>
    <a:srgbClr val="2D637F"/>
    <a:srgbClr val="0031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1798" autoAdjust="0"/>
  </p:normalViewPr>
  <p:slideViewPr>
    <p:cSldViewPr snapToGrid="0">
      <p:cViewPr varScale="1">
        <p:scale>
          <a:sx n="50" d="100"/>
          <a:sy n="50" d="100"/>
        </p:scale>
        <p:origin x="72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7AF06-7970-4692-B344-BB362FAA3C9B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58349-DF09-47C9-B143-C8B1CB860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98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04B110-FD51-4017-8623-4DF49244AA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834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Explain what is plotted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Explain the fraction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This data is for EJ-200, BC408 – one of the most common plastics, listed as “general use” plastic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Linear would form a line at 1 for all energy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This is not what is observed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Point out disagreements at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High energy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Low energy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This is a material property, conclusions for one do not carry to others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Contribution to intrinsic energy resolution is not well understood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58349-DF09-47C9-B143-C8B1CB8604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88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100" dirty="0"/>
          </a:p>
          <a:p>
            <a:pPr marL="171450" indent="-171450"/>
            <a:r>
              <a:rPr lang="en-US" sz="1100" dirty="0"/>
              <a:t>Monoenergetic gamma ray source impinges on an organic target</a:t>
            </a:r>
          </a:p>
          <a:p>
            <a:pPr marL="171450" indent="-171450"/>
            <a:r>
              <a:rPr lang="en-US" sz="1100" dirty="0"/>
              <a:t>Compton scattered gamma rays detected in an </a:t>
            </a:r>
            <a:r>
              <a:rPr lang="en-US" sz="1100" dirty="0" err="1"/>
              <a:t>HPGe</a:t>
            </a:r>
            <a:r>
              <a:rPr lang="en-US" sz="1100" dirty="0"/>
              <a:t> detector</a:t>
            </a:r>
          </a:p>
          <a:p>
            <a:pPr marL="171450" indent="-171450"/>
            <a:r>
              <a:rPr lang="en-US" sz="1100" dirty="0"/>
              <a:t>Light emitted from target scintillator and energy of detected scattered gamma ray are recorded</a:t>
            </a:r>
          </a:p>
          <a:p>
            <a:pPr marL="628650" lvl="1" indent="-171450"/>
            <a:r>
              <a:rPr lang="en-US" sz="1100" dirty="0"/>
              <a:t>The energy of the electron that causes the scintillation can be calculated from Compton kinematics and conservation of energy</a:t>
            </a:r>
          </a:p>
          <a:p>
            <a:pPr marL="171450" indent="-171450"/>
            <a:r>
              <a:rPr lang="en-US" sz="1100" dirty="0"/>
              <a:t>However, only one </a:t>
            </a:r>
            <a:r>
              <a:rPr lang="en-US" sz="1100" dirty="0" err="1"/>
              <a:t>HPGe</a:t>
            </a:r>
            <a:r>
              <a:rPr lang="en-US" sz="1100" dirty="0"/>
              <a:t> limits the measurement to some range based on the geometry of the arrangement</a:t>
            </a:r>
          </a:p>
          <a:p>
            <a:pPr marL="171450" indent="-171450"/>
            <a:r>
              <a:rPr lang="en-US" sz="1100" dirty="0"/>
              <a:t>This experiment utilizes 7 </a:t>
            </a:r>
            <a:r>
              <a:rPr lang="en-US" sz="1100" dirty="0" err="1"/>
              <a:t>HPGe</a:t>
            </a:r>
            <a:r>
              <a:rPr lang="en-US" sz="1100" dirty="0"/>
              <a:t> detectors that were simulated and optimally placed for near 180 degree scatter coverage</a:t>
            </a:r>
          </a:p>
          <a:p>
            <a:pPr marL="171450" indent="-171450"/>
            <a:r>
              <a:rPr lang="en-US" sz="1100" dirty="0"/>
              <a:t>Lets walk through how we get from light yield and energy to the Relative Light Yield plot from before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653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Here is a 2D histogram of the light yield from a 1” diameter x 1” long EJ-204 organic plastic scintillator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 y axis is light yield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 x axis is the derived electron energy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There are obvious and not so obvious “nodes” belonging to each </a:t>
            </a:r>
            <a:r>
              <a:rPr lang="en-US" dirty="0" err="1"/>
              <a:t>HPGe</a:t>
            </a:r>
            <a:r>
              <a:rPr lang="en-US" dirty="0"/>
              <a:t> detector involved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Obvious ones are here, here, here (point to each)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Not so obvious is the three bunched near the origin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Each node is sliced vertically with a width equal to the resolution of the detector in that energy range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That slice represents the distribution of light yield for that slice of energy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 slice is fit, and the centroid and associated error are recorded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The relative light yield plot is constructed with this set of points and is shown here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Errors are not yet shown, statistical error is smaller than the data points but proper uncertainty quantification remains to be completed at this moment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We can see that the resulting plot for this material is similar in shape to the curves from the other authors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Expected since they are similar materials made from the same polymer base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187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US" dirty="0"/>
              <a:t>There is still much to do</a:t>
            </a:r>
          </a:p>
          <a:p>
            <a:pPr marL="457200" indent="-298450"/>
            <a:r>
              <a:rPr lang="en-US" dirty="0"/>
              <a:t>Uncertainty quantification remains one of the largest components left to complete</a:t>
            </a:r>
          </a:p>
          <a:p>
            <a:pPr marL="457200" indent="-298450"/>
            <a:r>
              <a:rPr lang="en-US" dirty="0"/>
              <a:t>One of the goals of this project is to report this data for a suite of scintillating materials</a:t>
            </a:r>
          </a:p>
          <a:p>
            <a:pPr marL="914400" lvl="1" indent="-298450"/>
            <a:r>
              <a:rPr lang="en-US" dirty="0"/>
              <a:t>Measurements of several plastics, some organic glasses, a liquid, and lithium doped plastics are planned for the near future</a:t>
            </a:r>
          </a:p>
          <a:p>
            <a:pPr marL="457200" lvl="0" indent="-298450"/>
            <a:r>
              <a:rPr lang="en-US" dirty="0"/>
              <a:t>The current Geant4 models of the </a:t>
            </a:r>
            <a:r>
              <a:rPr lang="en-US" dirty="0" err="1"/>
              <a:t>HPGe</a:t>
            </a:r>
            <a:r>
              <a:rPr lang="en-US" dirty="0"/>
              <a:t> detectors are not representative of the detectors actually being used in the experiment</a:t>
            </a:r>
          </a:p>
          <a:p>
            <a:pPr marL="914400" lvl="1" indent="-298450"/>
            <a:r>
              <a:rPr lang="en-US" dirty="0"/>
              <a:t>Updated construction files are needed to properly compare simulations to real experimental data</a:t>
            </a:r>
          </a:p>
          <a:p>
            <a:pPr marL="457200" lvl="0" indent="-298450"/>
            <a:r>
              <a:rPr lang="en-US" dirty="0"/>
              <a:t>Once the models are updated, we can begin evaluating how to extend existing response models with the data obtained from the experiment</a:t>
            </a:r>
          </a:p>
        </p:txBody>
      </p:sp>
    </p:spTree>
    <p:extLst>
      <p:ext uri="{BB962C8B-B14F-4D97-AF65-F5344CB8AC3E}">
        <p14:creationId xmlns:p14="http://schemas.microsoft.com/office/powerpoint/2010/main" val="421407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FAFAE22-7008-4A44-A603-D7938B33E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912" y="824333"/>
            <a:ext cx="10832277" cy="163946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000">
                <a:solidFill>
                  <a:srgbClr val="C28220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E2E474A-9D8A-4C1C-AB95-80902DF0BB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913" y="2575258"/>
            <a:ext cx="9852562" cy="11135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2D637F"/>
                </a:solidFill>
                <a:latin typeface="Lucida Grand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58D3E5-9BD5-49F6-9994-96441AAB315A}"/>
              </a:ext>
            </a:extLst>
          </p:cNvPr>
          <p:cNvSpPr/>
          <p:nvPr userDrawn="1"/>
        </p:nvSpPr>
        <p:spPr>
          <a:xfrm>
            <a:off x="754083" y="6145481"/>
            <a:ext cx="11437916" cy="712519"/>
          </a:xfrm>
          <a:prstGeom prst="rect">
            <a:avLst/>
          </a:prstGeom>
          <a:solidFill>
            <a:srgbClr val="003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rgbClr val="003162"/>
              </a:solidFill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1FA12D42-C01C-4100-A7BD-5E86157529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6247911"/>
            <a:ext cx="1642752" cy="507656"/>
          </a:xfrm>
          <a:prstGeom prst="rect">
            <a:avLst/>
          </a:prstGeom>
        </p:spPr>
      </p:pic>
      <p:pic>
        <p:nvPicPr>
          <p:cNvPr id="21" name="Picture 4" descr="Image result for berkeley nuclear engineering">
            <a:extLst>
              <a:ext uri="{FF2B5EF4-FFF2-40B4-BE49-F238E27FC236}">
                <a16:creationId xmlns:a16="http://schemas.microsoft.com/office/drawing/2014/main" id="{B9245C85-BDB4-4937-A6CF-06F92A9BED4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5"/>
          <a:stretch/>
        </p:blipFill>
        <p:spPr bwMode="auto">
          <a:xfrm>
            <a:off x="2636322" y="6278326"/>
            <a:ext cx="2958492" cy="44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plate, room&#10;&#10;Description automatically generated">
            <a:extLst>
              <a:ext uri="{FF2B5EF4-FFF2-40B4-BE49-F238E27FC236}">
                <a16:creationId xmlns:a16="http://schemas.microsoft.com/office/drawing/2014/main" id="{889FCF4A-9B5D-4B09-AFB6-5464D1D6DF6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6" y="6206836"/>
            <a:ext cx="589807" cy="58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47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EF347-5A1B-4538-A2D2-AA900AD07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2F6A7E-DAE3-4CC5-AFC7-C4A0B1AECB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90D3F-6C76-43B6-AC3A-DEC9A13DA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492433-4ED7-4D78-9B6F-CE67F17D215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21674-DCA3-4A4B-8EB5-20CC3BDBB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22B6C-D63A-48D8-BCBF-FAECC28B3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24076C-F8E2-472E-BED8-417B85060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36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6BAA29-7559-44E0-95EA-651E44A83D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97B0F8-5824-4FDD-BC8F-DC2ACF22BB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EFED4-AE0F-436E-B3DC-A64540D13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492433-4ED7-4D78-9B6F-CE67F17D215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8EBC3-D72C-4CE1-8B05-66E4EA2F4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57207-2E73-4D38-A1F2-2F5D1D312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24076C-F8E2-472E-BED8-417B85060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88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/>
          <p:nvPr/>
        </p:nvSpPr>
        <p:spPr>
          <a:xfrm>
            <a:off x="0" y="6525079"/>
            <a:ext cx="13289280" cy="332796"/>
          </a:xfrm>
          <a:custGeom>
            <a:avLst/>
            <a:gdLst/>
            <a:ahLst/>
            <a:cxnLst/>
            <a:rect l="l" t="t" r="r" b="b"/>
            <a:pathLst>
              <a:path w="18288000" h="2101871" extrusionOk="0">
                <a:moveTo>
                  <a:pt x="0" y="0"/>
                </a:moveTo>
                <a:lnTo>
                  <a:pt x="18288000" y="0"/>
                </a:lnTo>
                <a:lnTo>
                  <a:pt x="18288000" y="2101871"/>
                </a:lnTo>
                <a:lnTo>
                  <a:pt x="0" y="21018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t="-119688"/>
            </a:stretch>
          </a:blipFill>
          <a:ln>
            <a:noFill/>
          </a:ln>
        </p:spPr>
      </p:sp>
      <p:sp>
        <p:nvSpPr>
          <p:cNvPr id="58" name="Google Shape;58;p8"/>
          <p:cNvSpPr/>
          <p:nvPr/>
        </p:nvSpPr>
        <p:spPr>
          <a:xfrm rot="-5400000">
            <a:off x="6701521" y="-5635664"/>
            <a:ext cx="113277" cy="13516318"/>
          </a:xfrm>
          <a:custGeom>
            <a:avLst/>
            <a:gdLst/>
            <a:ahLst/>
            <a:cxnLst/>
            <a:rect l="l" t="t" r="r" b="b"/>
            <a:pathLst>
              <a:path w="169916" h="18600438" extrusionOk="0">
                <a:moveTo>
                  <a:pt x="0" y="0"/>
                </a:moveTo>
                <a:lnTo>
                  <a:pt x="169916" y="0"/>
                </a:lnTo>
                <a:lnTo>
                  <a:pt x="169916" y="18600438"/>
                </a:lnTo>
                <a:lnTo>
                  <a:pt x="0" y="186004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7550233" r="-3266818"/>
            </a:stretch>
          </a:blipFill>
          <a:ln>
            <a:noFill/>
          </a:ln>
        </p:spPr>
      </p:sp>
      <p:sp>
        <p:nvSpPr>
          <p:cNvPr id="59" name="Google Shape;59;p8"/>
          <p:cNvSpPr/>
          <p:nvPr/>
        </p:nvSpPr>
        <p:spPr>
          <a:xfrm>
            <a:off x="10067101" y="223793"/>
            <a:ext cx="1131516" cy="719927"/>
          </a:xfrm>
          <a:custGeom>
            <a:avLst/>
            <a:gdLst/>
            <a:ahLst/>
            <a:cxnLst/>
            <a:rect l="l" t="t" r="r" b="b"/>
            <a:pathLst>
              <a:path w="1697274" h="1079891" extrusionOk="0">
                <a:moveTo>
                  <a:pt x="0" y="0"/>
                </a:moveTo>
                <a:lnTo>
                  <a:pt x="1697274" y="0"/>
                </a:lnTo>
                <a:lnTo>
                  <a:pt x="1697274" y="1079891"/>
                </a:lnTo>
                <a:lnTo>
                  <a:pt x="0" y="10798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0" name="Google Shape;60;p8"/>
          <p:cNvSpPr/>
          <p:nvPr/>
        </p:nvSpPr>
        <p:spPr>
          <a:xfrm>
            <a:off x="11308346" y="311575"/>
            <a:ext cx="632145" cy="632145"/>
          </a:xfrm>
          <a:custGeom>
            <a:avLst/>
            <a:gdLst/>
            <a:ahLst/>
            <a:cxnLst/>
            <a:rect l="l" t="t" r="r" b="b"/>
            <a:pathLst>
              <a:path w="948217" h="948217" extrusionOk="0">
                <a:moveTo>
                  <a:pt x="0" y="0"/>
                </a:moveTo>
                <a:lnTo>
                  <a:pt x="948217" y="0"/>
                </a:lnTo>
                <a:lnTo>
                  <a:pt x="948217" y="948217"/>
                </a:lnTo>
                <a:lnTo>
                  <a:pt x="0" y="9482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4203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2498EB-64EC-401C-B46F-133E28A8DB4C}"/>
              </a:ext>
            </a:extLst>
          </p:cNvPr>
          <p:cNvSpPr/>
          <p:nvPr userDrawn="1"/>
        </p:nvSpPr>
        <p:spPr>
          <a:xfrm>
            <a:off x="754083" y="6145481"/>
            <a:ext cx="11437916" cy="712519"/>
          </a:xfrm>
          <a:prstGeom prst="rect">
            <a:avLst/>
          </a:prstGeom>
          <a:solidFill>
            <a:srgbClr val="003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rgbClr val="003162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AE9B281-D987-4BA7-B18C-C1084845B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6247911"/>
            <a:ext cx="1642752" cy="507656"/>
          </a:xfrm>
          <a:prstGeom prst="rect">
            <a:avLst/>
          </a:prstGeom>
        </p:spPr>
      </p:pic>
      <p:pic>
        <p:nvPicPr>
          <p:cNvPr id="12" name="Picture 4" descr="Image result for berkeley nuclear engineering">
            <a:extLst>
              <a:ext uri="{FF2B5EF4-FFF2-40B4-BE49-F238E27FC236}">
                <a16:creationId xmlns:a16="http://schemas.microsoft.com/office/drawing/2014/main" id="{FC570939-D1B3-42E1-84F8-0EA1C6F48F0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5"/>
          <a:stretch/>
        </p:blipFill>
        <p:spPr bwMode="auto">
          <a:xfrm>
            <a:off x="2636322" y="6278326"/>
            <a:ext cx="2958492" cy="44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plate, room&#10;&#10;Description automatically generated">
            <a:extLst>
              <a:ext uri="{FF2B5EF4-FFF2-40B4-BE49-F238E27FC236}">
                <a16:creationId xmlns:a16="http://schemas.microsoft.com/office/drawing/2014/main" id="{2AC9CDBA-DBB5-4F05-ACBA-1ECC162F0D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6" y="6206836"/>
            <a:ext cx="589807" cy="5898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0E9608-3696-4376-B53B-E8483E930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913" y="365125"/>
            <a:ext cx="10879778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>
                <a:solidFill>
                  <a:srgbClr val="C28220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58C1D-21B9-46D8-A538-ADA52AA51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913" y="1825625"/>
            <a:ext cx="10879778" cy="41833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D637F"/>
                </a:solidFill>
              </a:defRPr>
            </a:lvl1pPr>
            <a:lvl2pPr>
              <a:defRPr>
                <a:solidFill>
                  <a:srgbClr val="2D637F"/>
                </a:solidFill>
              </a:defRPr>
            </a:lvl2pPr>
            <a:lvl3pPr>
              <a:defRPr>
                <a:solidFill>
                  <a:srgbClr val="2D637F"/>
                </a:solidFill>
              </a:defRPr>
            </a:lvl3pPr>
            <a:lvl4pPr>
              <a:defRPr>
                <a:solidFill>
                  <a:srgbClr val="2D637F"/>
                </a:solidFill>
              </a:defRPr>
            </a:lvl4pPr>
            <a:lvl5pPr>
              <a:defRPr>
                <a:solidFill>
                  <a:srgbClr val="2D637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41222-09A2-44CC-AD1D-83D9F57DB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5617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4863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96FDA-5887-400D-B858-FBC423FB6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5B3623-EE87-4FF8-B86A-F25E76015D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27B46-9B4E-4BA0-8D32-AA7C5FC912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492433-4ED7-4D78-9B6F-CE67F17D215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1F047-A3B7-49BA-8F17-E5C93078F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3538E-1D24-4E3E-91CF-163B32BA9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24076C-F8E2-472E-BED8-417B85060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12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0492E-6914-4285-9542-BACB1A8FD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51E11-A36E-4D52-BB86-B60EE8C9F3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C4EA0D-CEA0-457B-9015-0D360EC52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22898E-CC9B-4643-A7B2-F8D144E6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492433-4ED7-4D78-9B6F-CE67F17D215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0D240-A897-42DB-B889-CC841BA34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630A6A-EAB3-45FE-80E3-87B19DA99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24076C-F8E2-472E-BED8-417B85060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56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72C04-82A3-437E-A9FA-AD967A81A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5F6558-7EF1-489F-89DA-52B7243C83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E22819-E382-4F1F-9188-9A72B1C68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EC526-68CC-4271-AB54-7405DB85C4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BE6427-15D8-484D-B50D-F189F0CB9F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8171FA-1B17-494C-A0A1-BC4B728A7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492433-4ED7-4D78-9B6F-CE67F17D215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A3B467-2836-432D-8A6B-B59F22763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17717D-0A34-4853-9443-A0D129C4C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24076C-F8E2-472E-BED8-417B85060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62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5D619-24A6-4E78-B1CB-DE0A9F75E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385791-4B09-480C-BFF9-B71AA218D9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492433-4ED7-4D78-9B6F-CE67F17D215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4E85F0-20F2-4EC6-B9A1-113C063AF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E312E0-AF62-49FD-B262-32AFD830F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24076C-F8E2-472E-BED8-417B85060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12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3A7417-B4CF-4143-9B1F-FD8C000B29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492433-4ED7-4D78-9B6F-CE67F17D215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ED074B-0449-44A1-BF34-F0EEB0669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249F7-C040-4B4D-96B4-10930DF3E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24076C-F8E2-472E-BED8-417B85060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B9608-6860-42CD-9DF9-83D4698E1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119F7-2B55-4FE1-B9D6-4427CD604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57D6AB-95FA-4811-B3E5-0A545F5904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5522AF-A920-40C3-B8E3-CBD741009D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492433-4ED7-4D78-9B6F-CE67F17D215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086E44-E62F-484B-9D18-6A9CCFC4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0FE784-CC7D-42C1-BD16-676E099D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24076C-F8E2-472E-BED8-417B85060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23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CC09D-C7C6-4BB3-BB34-6D0F7780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F7889F-F0C4-435E-A5B5-BBAFE3DDD0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49F28E-9BDD-4FF3-82E6-CCE71B6468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7AC230-EF98-4617-AA5E-ED416B44A9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492433-4ED7-4D78-9B6F-CE67F17D215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09AC6-1F46-44CF-8CEB-10833F8D6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51AE60-908C-4D4B-855C-EC819F13D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24076C-F8E2-472E-BED8-417B85060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33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60C93F-E6E5-4637-8BA0-1939207CA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714A2A-6ADB-4A27-8001-1A1B2B682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12B32-2444-4D70-94CC-A84F1C1B48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92433-4ED7-4D78-9B6F-CE67F17D215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CEFAF-560B-444F-A777-695FD2AABB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6B230-FBA4-4750-B35B-6383A71FBA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4076C-F8E2-472E-BED8-417B85060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678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.jpe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159D57F-15FA-42A4-A11B-25FE7BA08C9D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1524000" y="1122363"/>
                <a:ext cx="9144000" cy="2387600"/>
              </a:xfrm>
            </p:spPr>
            <p:txBody>
              <a:bodyPr/>
              <a:lstStyle/>
              <a:p>
                <a:pPr algn="ctr"/>
                <a:r>
                  <a:rPr lang="en-US" dirty="0">
                    <a:latin typeface="Cambria Math" panose="02040503050406030204" pitchFamily="18" charset="0"/>
                  </a:rPr>
                  <a:t>Response of Organic Scintillators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latin typeface="Cambria Math" panose="02040503050406030204" pitchFamily="18" charset="0"/>
                  </a:rPr>
                  <a:t> Recoils</a:t>
                </a:r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159D57F-15FA-42A4-A11B-25FE7BA08C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1524000" y="1122363"/>
                <a:ext cx="9144000" cy="2387600"/>
              </a:xfrm>
              <a:blipFill>
                <a:blip r:embed="rId2"/>
                <a:stretch>
                  <a:fillRect l="-2800" r="-4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ubtitle 2">
            <a:extLst>
              <a:ext uri="{FF2B5EF4-FFF2-40B4-BE49-F238E27FC236}">
                <a16:creationId xmlns:a16="http://schemas.microsoft.com/office/drawing/2014/main" id="{2A033AAE-A591-432B-925E-50EC6A8503A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Georgia" panose="02040502050405020303" pitchFamily="18" charset="0"/>
              </a:rPr>
              <a:t>Z. McGuire</a:t>
            </a:r>
          </a:p>
          <a:p>
            <a:pPr marL="0" indent="0" algn="ctr">
              <a:buNone/>
            </a:pPr>
            <a:r>
              <a:rPr lang="en-US" dirty="0">
                <a:latin typeface="Georgia" panose="02040502050405020303" pitchFamily="18" charset="0"/>
              </a:rPr>
              <a:t>HEPCAT Annual Meeting, LBNL</a:t>
            </a:r>
          </a:p>
          <a:p>
            <a:pPr marL="0" indent="0" algn="ctr">
              <a:buNone/>
            </a:pPr>
            <a:r>
              <a:rPr lang="en-US" dirty="0">
                <a:latin typeface="Georgia" panose="02040502050405020303" pitchFamily="18" charset="0"/>
              </a:rPr>
              <a:t>01 November 2024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82607E-94AF-F720-99DA-76395AD94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405" y="3819190"/>
            <a:ext cx="1221455" cy="122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1EC0269-8786-6343-8A72-6B31DBFCC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140" y="3819191"/>
            <a:ext cx="1221455" cy="122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764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00BC6-E2D5-6177-3ED9-A3918EB00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5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4C8C6D82-2F79-3C66-DA33-2BFF7AF65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716" y="365125"/>
            <a:ext cx="7311056" cy="560592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6589C56-511E-30A2-02CE-E2E8D8C74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51" y="2378013"/>
            <a:ext cx="2558392" cy="255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507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85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CFB96-EA35-4E2F-C27D-ED51A23B2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Organic Scintillators</a:t>
            </a:r>
          </a:p>
        </p:txBody>
      </p:sp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34417694-C3CA-5829-66CB-2711FF684555}"/>
              </a:ext>
            </a:extLst>
          </p:cNvPr>
          <p:cNvSpPr/>
          <p:nvPr/>
        </p:nvSpPr>
        <p:spPr>
          <a:xfrm rot="1298134">
            <a:off x="8110796" y="2244668"/>
            <a:ext cx="2068194" cy="2053103"/>
          </a:xfrm>
          <a:prstGeom prst="irregularSeal1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Magnetic Disk 19">
            <a:extLst>
              <a:ext uri="{FF2B5EF4-FFF2-40B4-BE49-F238E27FC236}">
                <a16:creationId xmlns:a16="http://schemas.microsoft.com/office/drawing/2014/main" id="{043CF67A-E5B4-A30E-8977-EDAB5547C45A}"/>
              </a:ext>
            </a:extLst>
          </p:cNvPr>
          <p:cNvSpPr/>
          <p:nvPr/>
        </p:nvSpPr>
        <p:spPr>
          <a:xfrm>
            <a:off x="8135220" y="2843819"/>
            <a:ext cx="1903591" cy="855921"/>
          </a:xfrm>
          <a:prstGeom prst="flowChartMagneticDisk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lowchart: Magnetic Disk 20">
            <a:extLst>
              <a:ext uri="{FF2B5EF4-FFF2-40B4-BE49-F238E27FC236}">
                <a16:creationId xmlns:a16="http://schemas.microsoft.com/office/drawing/2014/main" id="{7A78D633-0B3B-AFDB-E30C-376657AE6D7D}"/>
              </a:ext>
            </a:extLst>
          </p:cNvPr>
          <p:cNvSpPr/>
          <p:nvPr/>
        </p:nvSpPr>
        <p:spPr>
          <a:xfrm>
            <a:off x="8126003" y="2843819"/>
            <a:ext cx="1903591" cy="855921"/>
          </a:xfrm>
          <a:prstGeom prst="flowChartMagneticDisk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D83578C-650C-CCFB-0402-F24DE077B285}"/>
              </a:ext>
            </a:extLst>
          </p:cNvPr>
          <p:cNvGrpSpPr/>
          <p:nvPr/>
        </p:nvGrpSpPr>
        <p:grpSpPr>
          <a:xfrm>
            <a:off x="4133689" y="2355349"/>
            <a:ext cx="3415326" cy="1360969"/>
            <a:chOff x="2035794" y="4332065"/>
            <a:chExt cx="3415326" cy="1360969"/>
          </a:xfrm>
        </p:grpSpPr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C3DB7608-D67E-5A1D-E015-2A1C77D26B88}"/>
                </a:ext>
              </a:extLst>
            </p:cNvPr>
            <p:cNvSpPr/>
            <p:nvPr/>
          </p:nvSpPr>
          <p:spPr>
            <a:xfrm>
              <a:off x="4527259" y="5276964"/>
              <a:ext cx="923861" cy="329610"/>
            </a:xfrm>
            <a:prstGeom prst="rightArrow">
              <a:avLst>
                <a:gd name="adj1" fmla="val 55063"/>
                <a:gd name="adj2" fmla="val 67721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D84D8B4-DFCC-25C1-C963-403DD48068B3}"/>
                </a:ext>
              </a:extLst>
            </p:cNvPr>
            <p:cNvGrpSpPr/>
            <p:nvPr/>
          </p:nvGrpSpPr>
          <p:grpSpPr>
            <a:xfrm>
              <a:off x="2035794" y="4332065"/>
              <a:ext cx="3381157" cy="1360969"/>
              <a:chOff x="2069964" y="4309400"/>
              <a:chExt cx="3381157" cy="1360969"/>
            </a:xfrm>
          </p:grpSpPr>
          <p:pic>
            <p:nvPicPr>
              <p:cNvPr id="25" name="Picture 2" descr="Free Squiggly Cliparts, Download Free Squiggly Cliparts png images, Free ClipArts on Clipart Library">
                <a:extLst>
                  <a:ext uri="{FF2B5EF4-FFF2-40B4-BE49-F238E27FC236}">
                    <a16:creationId xmlns:a16="http://schemas.microsoft.com/office/drawing/2014/main" id="{341B0839-8204-4F18-12C5-83573121C8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2069964" y="4309400"/>
                <a:ext cx="3381156" cy="8452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Arrow: Right 25">
                <a:extLst>
                  <a:ext uri="{FF2B5EF4-FFF2-40B4-BE49-F238E27FC236}">
                    <a16:creationId xmlns:a16="http://schemas.microsoft.com/office/drawing/2014/main" id="{6AA20847-3A57-9FD8-A2DC-EBEC0769E0CC}"/>
                  </a:ext>
                </a:extLst>
              </p:cNvPr>
              <p:cNvSpPr/>
              <p:nvPr/>
            </p:nvSpPr>
            <p:spPr>
              <a:xfrm>
                <a:off x="4954773" y="4814448"/>
                <a:ext cx="496348" cy="340241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8AA47B0-A2B5-054A-5CD2-F9FD2BAB4D62}"/>
                  </a:ext>
                </a:extLst>
              </p:cNvPr>
              <p:cNvSpPr/>
              <p:nvPr/>
            </p:nvSpPr>
            <p:spPr>
              <a:xfrm>
                <a:off x="2144405" y="5351394"/>
                <a:ext cx="1321823" cy="18075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lowchart: Connector 27">
                <a:extLst>
                  <a:ext uri="{FF2B5EF4-FFF2-40B4-BE49-F238E27FC236}">
                    <a16:creationId xmlns:a16="http://schemas.microsoft.com/office/drawing/2014/main" id="{3EC298E2-F41D-C736-F9D3-7BA3FBBDEAD1}"/>
                  </a:ext>
                </a:extLst>
              </p:cNvPr>
              <p:cNvSpPr/>
              <p:nvPr/>
            </p:nvSpPr>
            <p:spPr>
              <a:xfrm>
                <a:off x="3730922" y="5213169"/>
                <a:ext cx="457200" cy="457200"/>
              </a:xfrm>
              <a:prstGeom prst="flowChartConnector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5E9629C-5418-6C83-6A2E-DD01D0E5F927}"/>
                  </a:ext>
                </a:extLst>
              </p:cNvPr>
              <p:cNvSpPr txBox="1"/>
              <p:nvPr/>
            </p:nvSpPr>
            <p:spPr>
              <a:xfrm>
                <a:off x="3711348" y="5234438"/>
                <a:ext cx="4963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n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402DBB1-A31A-D0A2-C5D6-D3D65FF49553}"/>
                  </a:ext>
                </a:extLst>
              </p:cNvPr>
              <p:cNvSpPr txBox="1"/>
              <p:nvPr/>
            </p:nvSpPr>
            <p:spPr>
              <a:xfrm>
                <a:off x="3683075" y="4547378"/>
                <a:ext cx="5528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b="1" dirty="0"/>
                  <a:t>γ</a:t>
                </a:r>
                <a:endParaRPr lang="en-US" b="1" dirty="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005DFFB-27C9-2349-5942-37DB1722DAD2}"/>
              </a:ext>
            </a:extLst>
          </p:cNvPr>
          <p:cNvGrpSpPr/>
          <p:nvPr/>
        </p:nvGrpSpPr>
        <p:grpSpPr>
          <a:xfrm>
            <a:off x="2939997" y="2640787"/>
            <a:ext cx="914400" cy="1236662"/>
            <a:chOff x="2446982" y="2853058"/>
            <a:chExt cx="914400" cy="1236662"/>
          </a:xfrm>
        </p:grpSpPr>
        <p:sp>
          <p:nvSpPr>
            <p:cNvPr id="32" name="Flowchart: Magnetic Disk 31">
              <a:extLst>
                <a:ext uri="{FF2B5EF4-FFF2-40B4-BE49-F238E27FC236}">
                  <a16:creationId xmlns:a16="http://schemas.microsoft.com/office/drawing/2014/main" id="{EE94E9B7-6F26-4242-55EB-A45BE9F0826B}"/>
                </a:ext>
              </a:extLst>
            </p:cNvPr>
            <p:cNvSpPr/>
            <p:nvPr/>
          </p:nvSpPr>
          <p:spPr>
            <a:xfrm>
              <a:off x="2500145" y="2853058"/>
              <a:ext cx="808074" cy="1236662"/>
            </a:xfrm>
            <a:prstGeom prst="flowChartMagneticDisk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3" name="Graphic 32" descr="Radioactive with solid fill">
              <a:extLst>
                <a:ext uri="{FF2B5EF4-FFF2-40B4-BE49-F238E27FC236}">
                  <a16:creationId xmlns:a16="http://schemas.microsoft.com/office/drawing/2014/main" id="{32AB3BFC-F50A-3F8B-4F0D-A88E05BC3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46982" y="3175320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772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A36A8-73C7-EE06-A87A-46E1A8BAC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My Research Focus?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543F8-586F-A530-867C-D1E53AA1D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469" y="2002995"/>
            <a:ext cx="5364379" cy="30499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Observed non-linear relationship between light and energy</a:t>
            </a:r>
          </a:p>
          <a:p>
            <a:endParaRPr 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Measure and tabulate the light yield as a function of deposited energy from electron recoils</a:t>
            </a:r>
          </a:p>
        </p:txBody>
      </p:sp>
      <p:sp>
        <p:nvSpPr>
          <p:cNvPr id="4" name="Arrow: Left-Up 3">
            <a:extLst>
              <a:ext uri="{FF2B5EF4-FFF2-40B4-BE49-F238E27FC236}">
                <a16:creationId xmlns:a16="http://schemas.microsoft.com/office/drawing/2014/main" id="{71AD5BE5-B4CE-D552-E425-8CA14D5F8A73}"/>
              </a:ext>
            </a:extLst>
          </p:cNvPr>
          <p:cNvSpPr/>
          <p:nvPr/>
        </p:nvSpPr>
        <p:spPr>
          <a:xfrm rot="5400000">
            <a:off x="6909118" y="954502"/>
            <a:ext cx="3928024" cy="4944389"/>
          </a:xfrm>
          <a:prstGeom prst="leftUpArrow">
            <a:avLst>
              <a:gd name="adj1" fmla="val 980"/>
              <a:gd name="adj2" fmla="val 2574"/>
              <a:gd name="adj3" fmla="val 8823"/>
            </a:avLst>
          </a:prstGeom>
          <a:solidFill>
            <a:srgbClr val="003162"/>
          </a:solidFill>
          <a:ln>
            <a:solidFill>
              <a:srgbClr val="0031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CBE2F2F-2F27-7E06-4BE5-BCFA502255C4}"/>
              </a:ext>
            </a:extLst>
          </p:cNvPr>
          <p:cNvCxnSpPr>
            <a:cxnSpLocks/>
          </p:cNvCxnSpPr>
          <p:nvPr/>
        </p:nvCxnSpPr>
        <p:spPr>
          <a:xfrm flipV="1">
            <a:off x="6533672" y="1854153"/>
            <a:ext cx="3899995" cy="3398925"/>
          </a:xfrm>
          <a:prstGeom prst="line">
            <a:avLst/>
          </a:prstGeom>
          <a:ln w="38100">
            <a:solidFill>
              <a:srgbClr val="C28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D7C39AB-6A7E-751E-3DEA-B78B7E672369}"/>
              </a:ext>
            </a:extLst>
          </p:cNvPr>
          <p:cNvSpPr/>
          <p:nvPr/>
        </p:nvSpPr>
        <p:spPr>
          <a:xfrm>
            <a:off x="6553335" y="1446250"/>
            <a:ext cx="3600465" cy="3783556"/>
          </a:xfrm>
          <a:custGeom>
            <a:avLst/>
            <a:gdLst>
              <a:gd name="connsiteX0" fmla="*/ 0 w 3333135"/>
              <a:gd name="connsiteY0" fmla="*/ 3352800 h 3352800"/>
              <a:gd name="connsiteX1" fmla="*/ 786581 w 3333135"/>
              <a:gd name="connsiteY1" fmla="*/ 3156155 h 3352800"/>
              <a:gd name="connsiteX2" fmla="*/ 1435510 w 3333135"/>
              <a:gd name="connsiteY2" fmla="*/ 2753032 h 3352800"/>
              <a:gd name="connsiteX3" fmla="*/ 2153264 w 3333135"/>
              <a:gd name="connsiteY3" fmla="*/ 2104103 h 3352800"/>
              <a:gd name="connsiteX4" fmla="*/ 2615381 w 3333135"/>
              <a:gd name="connsiteY4" fmla="*/ 1396181 h 3352800"/>
              <a:gd name="connsiteX5" fmla="*/ 2939845 w 3333135"/>
              <a:gd name="connsiteY5" fmla="*/ 825910 h 3352800"/>
              <a:gd name="connsiteX6" fmla="*/ 3175819 w 3333135"/>
              <a:gd name="connsiteY6" fmla="*/ 344129 h 3352800"/>
              <a:gd name="connsiteX7" fmla="*/ 3333135 w 3333135"/>
              <a:gd name="connsiteY7" fmla="*/ 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3135" h="3352800">
                <a:moveTo>
                  <a:pt x="0" y="3352800"/>
                </a:moveTo>
                <a:cubicBezTo>
                  <a:pt x="273664" y="3304458"/>
                  <a:pt x="547329" y="3256116"/>
                  <a:pt x="786581" y="3156155"/>
                </a:cubicBezTo>
                <a:cubicBezTo>
                  <a:pt x="1025833" y="3056194"/>
                  <a:pt x="1207730" y="2928374"/>
                  <a:pt x="1435510" y="2753032"/>
                </a:cubicBezTo>
                <a:cubicBezTo>
                  <a:pt x="1663290" y="2577690"/>
                  <a:pt x="1956619" y="2330245"/>
                  <a:pt x="2153264" y="2104103"/>
                </a:cubicBezTo>
                <a:cubicBezTo>
                  <a:pt x="2349909" y="1877961"/>
                  <a:pt x="2484284" y="1609213"/>
                  <a:pt x="2615381" y="1396181"/>
                </a:cubicBezTo>
                <a:cubicBezTo>
                  <a:pt x="2746478" y="1183149"/>
                  <a:pt x="2846439" y="1001252"/>
                  <a:pt x="2939845" y="825910"/>
                </a:cubicBezTo>
                <a:cubicBezTo>
                  <a:pt x="3033251" y="650568"/>
                  <a:pt x="3110271" y="481781"/>
                  <a:pt x="3175819" y="344129"/>
                </a:cubicBezTo>
                <a:cubicBezTo>
                  <a:pt x="3241367" y="206477"/>
                  <a:pt x="3287251" y="103238"/>
                  <a:pt x="3333135" y="0"/>
                </a:cubicBezTo>
              </a:path>
            </a:pathLst>
          </a:custGeom>
          <a:noFill/>
          <a:ln w="28575">
            <a:solidFill>
              <a:srgbClr val="003162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6214FA-F236-99C0-24A3-5B24CAEC3937}"/>
              </a:ext>
            </a:extLst>
          </p:cNvPr>
          <p:cNvSpPr txBox="1"/>
          <p:nvPr/>
        </p:nvSpPr>
        <p:spPr>
          <a:xfrm rot="16200000">
            <a:off x="5657922" y="3031320"/>
            <a:ext cx="1295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3162"/>
                </a:solidFill>
                <a:latin typeface="Georgia" panose="02040502050405020303" pitchFamily="18" charset="0"/>
              </a:rPr>
              <a:t>Light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200E3B-B4CC-5031-929A-4EB3DAADDA4F}"/>
              </a:ext>
            </a:extLst>
          </p:cNvPr>
          <p:cNvSpPr txBox="1"/>
          <p:nvPr/>
        </p:nvSpPr>
        <p:spPr>
          <a:xfrm>
            <a:off x="7786704" y="5274859"/>
            <a:ext cx="1393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3162"/>
                </a:solidFill>
                <a:latin typeface="Georgia" panose="02040502050405020303" pitchFamily="18" charset="0"/>
              </a:rPr>
              <a:t>Energy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10F360-6754-1917-B65F-40003919DBB7}"/>
              </a:ext>
            </a:extLst>
          </p:cNvPr>
          <p:cNvSpPr txBox="1"/>
          <p:nvPr/>
        </p:nvSpPr>
        <p:spPr>
          <a:xfrm>
            <a:off x="6599602" y="5654158"/>
            <a:ext cx="4547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(Demonstrative, not representative)</a:t>
            </a:r>
          </a:p>
        </p:txBody>
      </p:sp>
    </p:spTree>
    <p:extLst>
      <p:ext uri="{BB962C8B-B14F-4D97-AF65-F5344CB8AC3E}">
        <p14:creationId xmlns:p14="http://schemas.microsoft.com/office/powerpoint/2010/main" val="57454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AC398-A7F6-FEA0-E6B6-45A2E8A04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Perform This Measurement?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E043F-94F8-232D-9F01-ED5C27190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58" y="1541308"/>
            <a:ext cx="4505711" cy="2475888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Existing data and conclusions do not agree between authors</a:t>
            </a:r>
          </a:p>
          <a:p>
            <a:endParaRPr 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Data scarcity for organic materials</a:t>
            </a:r>
          </a:p>
          <a:p>
            <a:endParaRPr 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Intrinsic energy resolution</a:t>
            </a:r>
          </a:p>
        </p:txBody>
      </p:sp>
      <p:pic>
        <p:nvPicPr>
          <p:cNvPr id="6" name="Picture 5" descr="A graph of a graph showing the electron energy&#10;&#10;Description automatically generated">
            <a:extLst>
              <a:ext uri="{FF2B5EF4-FFF2-40B4-BE49-F238E27FC236}">
                <a16:creationId xmlns:a16="http://schemas.microsoft.com/office/drawing/2014/main" id="{6B0AC780-A9C9-51B7-C1FF-3605179A9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718" y="1555372"/>
            <a:ext cx="6764664" cy="41551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BD50DA6-7390-B63F-8FED-29C52E787AC4}"/>
                  </a:ext>
                </a:extLst>
              </p:cNvPr>
              <p:cNvSpPr txBox="1"/>
              <p:nvPr/>
            </p:nvSpPr>
            <p:spPr>
              <a:xfrm>
                <a:off x="3175719" y="4904517"/>
                <a:ext cx="1064381" cy="8060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BD50DA6-7390-B63F-8FED-29C52E787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719" y="4904517"/>
                <a:ext cx="1064381" cy="8060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6524B43-13DF-91A6-11AF-30B9B1C40338}"/>
                  </a:ext>
                </a:extLst>
              </p:cNvPr>
              <p:cNvSpPr txBox="1"/>
              <p:nvPr/>
            </p:nvSpPr>
            <p:spPr>
              <a:xfrm>
                <a:off x="2111339" y="4424110"/>
                <a:ext cx="1064381" cy="7538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6524B43-13DF-91A6-11AF-30B9B1C40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1339" y="4424110"/>
                <a:ext cx="1064381" cy="7538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717CC8-C8EE-8CB8-7020-E504A269BA87}"/>
              </a:ext>
            </a:extLst>
          </p:cNvPr>
          <p:cNvCxnSpPr/>
          <p:nvPr/>
        </p:nvCxnSpPr>
        <p:spPr>
          <a:xfrm flipH="1">
            <a:off x="2601194" y="4254087"/>
            <a:ext cx="1106715" cy="153727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16CD514-5BDF-F49D-3B57-808A668870F3}"/>
                  </a:ext>
                </a:extLst>
              </p:cNvPr>
              <p:cNvSpPr txBox="1"/>
              <p:nvPr/>
            </p:nvSpPr>
            <p:spPr>
              <a:xfrm>
                <a:off x="1165489" y="4838059"/>
                <a:ext cx="106438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𝑅𝐿𝑌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16CD514-5BDF-F49D-3B57-808A66887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489" y="4838059"/>
                <a:ext cx="1064381" cy="369332"/>
              </a:xfrm>
              <a:prstGeom prst="rect">
                <a:avLst/>
              </a:prstGeom>
              <a:blipFill>
                <a:blip r:embed="rId6"/>
                <a:stretch>
                  <a:fillRect l="-3429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9469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BE18B-8210-6ED0-B4DA-2946CC611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Energy Physics Applications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A482D9-98B4-1ABD-2BDF-FAEB9CFBA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4976" y="1299681"/>
            <a:ext cx="4724643" cy="30354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DFA7AC-F154-48AA-EB8B-305C146589CB}"/>
              </a:ext>
            </a:extLst>
          </p:cNvPr>
          <p:cNvSpPr txBox="1"/>
          <p:nvPr/>
        </p:nvSpPr>
        <p:spPr>
          <a:xfrm>
            <a:off x="8331605" y="4388255"/>
            <a:ext cx="3061699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Kamioka Liquid Scintillator Anti-Neutrino Detector (</a:t>
            </a:r>
            <a:r>
              <a:rPr lang="en-US" dirty="0" err="1"/>
              <a:t>KamLAND</a:t>
            </a:r>
            <a:r>
              <a:rPr lang="en-US" dirty="0"/>
              <a:t>)</a:t>
            </a:r>
          </a:p>
          <a:p>
            <a:pPr algn="ctr"/>
            <a:r>
              <a:rPr lang="en-US" sz="1000" dirty="0" err="1"/>
              <a:t>Decowski</a:t>
            </a:r>
            <a:r>
              <a:rPr lang="en-US" sz="1000" dirty="0"/>
              <a:t>, M.P., for the </a:t>
            </a:r>
            <a:r>
              <a:rPr lang="en-US" sz="1000" dirty="0" err="1"/>
              <a:t>KamLAND</a:t>
            </a:r>
            <a:r>
              <a:rPr lang="en-US" sz="1000" dirty="0"/>
              <a:t> Collaboration. "</a:t>
            </a:r>
            <a:r>
              <a:rPr lang="en-US" sz="1000" dirty="0" err="1"/>
              <a:t>KamLAND’s</a:t>
            </a:r>
            <a:r>
              <a:rPr lang="en-US" sz="1000" dirty="0"/>
              <a:t> Precision Neutrino Oscillation Measurements."</a:t>
            </a:r>
          </a:p>
        </p:txBody>
      </p:sp>
      <p:pic>
        <p:nvPicPr>
          <p:cNvPr id="2050" name="Picture 2" descr="Instruments 06 00054 g001">
            <a:extLst>
              <a:ext uri="{FF2B5EF4-FFF2-40B4-BE49-F238E27FC236}">
                <a16:creationId xmlns:a16="http://schemas.microsoft.com/office/drawing/2014/main" id="{E904D0F3-3391-943C-9830-56007AE7A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1" y="1309398"/>
            <a:ext cx="7054921" cy="372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40B1C5-F883-8C2B-9973-FDF35E442794}"/>
              </a:ext>
            </a:extLst>
          </p:cNvPr>
          <p:cNvSpPr txBox="1"/>
          <p:nvPr/>
        </p:nvSpPr>
        <p:spPr>
          <a:xfrm>
            <a:off x="2089813" y="4526754"/>
            <a:ext cx="32732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ATLAS Tile Calorimeter</a:t>
            </a:r>
          </a:p>
          <a:p>
            <a:pPr algn="ctr"/>
            <a:r>
              <a:rPr lang="en-US" dirty="0"/>
              <a:t>420k Plastic Scintillating Tiles</a:t>
            </a:r>
          </a:p>
          <a:p>
            <a:pPr algn="ctr"/>
            <a:r>
              <a:rPr lang="en-US" dirty="0"/>
              <a:t>40 </a:t>
            </a:r>
            <a:r>
              <a:rPr lang="en-US" dirty="0" err="1"/>
              <a:t>tonnes</a:t>
            </a:r>
            <a:r>
              <a:rPr lang="en-US" dirty="0"/>
              <a:t> of scintillating weight</a:t>
            </a:r>
          </a:p>
          <a:p>
            <a:pPr algn="ctr"/>
            <a:r>
              <a:rPr lang="en-US" sz="800" dirty="0" err="1"/>
              <a:t>Starovoitov</a:t>
            </a:r>
            <a:r>
              <a:rPr lang="en-US" sz="800" dirty="0"/>
              <a:t>, Pavel. "Upgrade of ATLAS Hadronic Tile Calorimeter for the High-Luminosity LHC.“ 2022</a:t>
            </a:r>
          </a:p>
        </p:txBody>
      </p:sp>
    </p:spTree>
    <p:extLst>
      <p:ext uri="{BB962C8B-B14F-4D97-AF65-F5344CB8AC3E}">
        <p14:creationId xmlns:p14="http://schemas.microsoft.com/office/powerpoint/2010/main" val="2360104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4687E-961A-4CCB-EB8C-3C7E776D4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Compton Scattering</a:t>
            </a:r>
            <a:endParaRPr lang="en-US" dirty="0"/>
          </a:p>
        </p:txBody>
      </p:sp>
      <p:pic>
        <p:nvPicPr>
          <p:cNvPr id="4" name="Picture 3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81F13FDF-60E4-F2D9-E150-A1354F156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313" y="1892758"/>
            <a:ext cx="8021373" cy="39873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D68470-98D1-C4C2-BF17-962F2477E2B9}"/>
              </a:ext>
            </a:extLst>
          </p:cNvPr>
          <p:cNvSpPr/>
          <p:nvPr/>
        </p:nvSpPr>
        <p:spPr>
          <a:xfrm>
            <a:off x="3822700" y="2763837"/>
            <a:ext cx="787400" cy="43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567D4E-A695-C96E-6CC1-880F5BA46436}"/>
              </a:ext>
            </a:extLst>
          </p:cNvPr>
          <p:cNvSpPr/>
          <p:nvPr/>
        </p:nvSpPr>
        <p:spPr>
          <a:xfrm>
            <a:off x="7493000" y="2001837"/>
            <a:ext cx="787400" cy="43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AB6635-F8DE-A48E-D4FF-07D61AF52CB8}"/>
              </a:ext>
            </a:extLst>
          </p:cNvPr>
          <p:cNvSpPr/>
          <p:nvPr/>
        </p:nvSpPr>
        <p:spPr>
          <a:xfrm>
            <a:off x="7480300" y="3886428"/>
            <a:ext cx="787400" cy="43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4A5E434-BEEE-075D-3942-F7942DB2A1DD}"/>
                  </a:ext>
                </a:extLst>
              </p:cNvPr>
              <p:cNvSpPr txBox="1"/>
              <p:nvPr/>
            </p:nvSpPr>
            <p:spPr>
              <a:xfrm>
                <a:off x="3473450" y="2763837"/>
                <a:ext cx="1485900" cy="560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sub>
                      </m:sSub>
                    </m:oMath>
                  </m:oMathPara>
                </a14:m>
                <a:endParaRPr lang="en-US" sz="2800" b="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4A5E434-BEEE-075D-3942-F7942DB2A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3450" y="2763837"/>
                <a:ext cx="1485900" cy="5600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CEA3333-E058-2BB2-09AE-4DB01AF29188}"/>
                  </a:ext>
                </a:extLst>
              </p:cNvPr>
              <p:cNvSpPr txBox="1"/>
              <p:nvPr/>
            </p:nvSpPr>
            <p:spPr>
              <a:xfrm>
                <a:off x="7131050" y="2084931"/>
                <a:ext cx="1485900" cy="560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CEA3333-E058-2BB2-09AE-4DB01AF29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1050" y="2084931"/>
                <a:ext cx="1485900" cy="5600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706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73FA584-949E-D6B5-E344-0E82A381B860}"/>
              </a:ext>
            </a:extLst>
          </p:cNvPr>
          <p:cNvSpPr/>
          <p:nvPr/>
        </p:nvSpPr>
        <p:spPr>
          <a:xfrm rot="1884861">
            <a:off x="8308652" y="4556953"/>
            <a:ext cx="1143129" cy="2138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8" name="Picture 2" descr="Free Squiggly Cliparts, Download Free Squiggly Cliparts png images, Free ClipArts on Clipart Library">
            <a:extLst>
              <a:ext uri="{FF2B5EF4-FFF2-40B4-BE49-F238E27FC236}">
                <a16:creationId xmlns:a16="http://schemas.microsoft.com/office/drawing/2014/main" id="{46A12673-F8CD-922A-FE58-F6C6D8E48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5027" flipV="1">
            <a:off x="5396743" y="2941204"/>
            <a:ext cx="2254104" cy="56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4EE4FA-6BF8-6670-0ADB-EE0089A91BC2}"/>
              </a:ext>
            </a:extLst>
          </p:cNvPr>
          <p:cNvSpPr/>
          <p:nvPr/>
        </p:nvSpPr>
        <p:spPr>
          <a:xfrm>
            <a:off x="5073112" y="1725479"/>
            <a:ext cx="216976" cy="7955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9036F59-5674-24BF-A961-1D8DBB561CE9}"/>
              </a:ext>
            </a:extLst>
          </p:cNvPr>
          <p:cNvSpPr/>
          <p:nvPr/>
        </p:nvSpPr>
        <p:spPr>
          <a:xfrm>
            <a:off x="5026617" y="2521058"/>
            <a:ext cx="309966" cy="33192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FE05716-01B7-E8D2-F5F2-E33E7CB1F00D}"/>
              </a:ext>
            </a:extLst>
          </p:cNvPr>
          <p:cNvSpPr/>
          <p:nvPr/>
        </p:nvSpPr>
        <p:spPr>
          <a:xfrm>
            <a:off x="5026617" y="2521057"/>
            <a:ext cx="309966" cy="33192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8F674B-AC19-F204-7513-BD2C5EB3D842}"/>
              </a:ext>
            </a:extLst>
          </p:cNvPr>
          <p:cNvGrpSpPr/>
          <p:nvPr/>
        </p:nvGrpSpPr>
        <p:grpSpPr>
          <a:xfrm>
            <a:off x="1048719" y="2239293"/>
            <a:ext cx="3318592" cy="810707"/>
            <a:chOff x="1573078" y="3358940"/>
            <a:chExt cx="4977888" cy="1216060"/>
          </a:xfrm>
        </p:grpSpPr>
        <p:sp>
          <p:nvSpPr>
            <p:cNvPr id="9" name="Explosion: 8 Points 8">
              <a:extLst>
                <a:ext uri="{FF2B5EF4-FFF2-40B4-BE49-F238E27FC236}">
                  <a16:creationId xmlns:a16="http://schemas.microsoft.com/office/drawing/2014/main" id="{D9B2ACFF-601C-A61F-3B50-6F1D976C9CB4}"/>
                </a:ext>
              </a:extLst>
            </p:cNvPr>
            <p:cNvSpPr/>
            <p:nvPr/>
          </p:nvSpPr>
          <p:spPr>
            <a:xfrm>
              <a:off x="1573078" y="3505616"/>
              <a:ext cx="1007390" cy="1069384"/>
            </a:xfrm>
            <a:prstGeom prst="irregularSeal1">
              <a:avLst/>
            </a:prstGeom>
            <a:solidFill>
              <a:srgbClr val="00FF0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5BFDCED-A7DE-A29A-F8B5-8EAD02D87766}"/>
                </a:ext>
              </a:extLst>
            </p:cNvPr>
            <p:cNvGrpSpPr/>
            <p:nvPr/>
          </p:nvGrpSpPr>
          <p:grpSpPr>
            <a:xfrm>
              <a:off x="3169810" y="3358940"/>
              <a:ext cx="3381156" cy="845289"/>
              <a:chOff x="3169810" y="3358940"/>
              <a:chExt cx="3381156" cy="845289"/>
            </a:xfrm>
          </p:grpSpPr>
          <p:pic>
            <p:nvPicPr>
              <p:cNvPr id="12" name="Picture 2" descr="Free Squiggly Cliparts, Download Free Squiggly Cliparts png images, Free ClipArts on Clipart Library">
                <a:extLst>
                  <a:ext uri="{FF2B5EF4-FFF2-40B4-BE49-F238E27FC236}">
                    <a16:creationId xmlns:a16="http://schemas.microsoft.com/office/drawing/2014/main" id="{09915C38-6599-CF6D-C08F-11052FA710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169810" y="3358940"/>
                <a:ext cx="3381156" cy="8452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Arrow: Right 12">
                <a:extLst>
                  <a:ext uri="{FF2B5EF4-FFF2-40B4-BE49-F238E27FC236}">
                    <a16:creationId xmlns:a16="http://schemas.microsoft.com/office/drawing/2014/main" id="{2FE6A47E-E14A-A882-0135-ACCAD425FFB9}"/>
                  </a:ext>
                </a:extLst>
              </p:cNvPr>
              <p:cNvSpPr/>
              <p:nvPr/>
            </p:nvSpPr>
            <p:spPr>
              <a:xfrm>
                <a:off x="6086017" y="3939179"/>
                <a:ext cx="464949" cy="265050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D7F816-13DC-C0DA-4FAA-B0ED206060A1}"/>
              </a:ext>
            </a:extLst>
          </p:cNvPr>
          <p:cNvCxnSpPr/>
          <p:nvPr/>
        </p:nvCxnSpPr>
        <p:spPr>
          <a:xfrm>
            <a:off x="5455403" y="2708777"/>
            <a:ext cx="4091552" cy="0"/>
          </a:xfrm>
          <a:prstGeom prst="line">
            <a:avLst/>
          </a:prstGeom>
          <a:ln w="381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FBFBF52-2CAA-F993-644F-48A36E4366DA}"/>
                  </a:ext>
                </a:extLst>
              </p:cNvPr>
              <p:cNvSpPr txBox="1"/>
              <p:nvPr/>
            </p:nvSpPr>
            <p:spPr>
              <a:xfrm>
                <a:off x="6096000" y="2797798"/>
                <a:ext cx="279307" cy="4104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667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FBFBF52-2CAA-F993-644F-48A36E4366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797798"/>
                <a:ext cx="279307" cy="4104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Arc 19">
            <a:extLst>
              <a:ext uri="{FF2B5EF4-FFF2-40B4-BE49-F238E27FC236}">
                <a16:creationId xmlns:a16="http://schemas.microsoft.com/office/drawing/2014/main" id="{00429439-0F37-DB42-49C7-3633AD657C9C}"/>
              </a:ext>
            </a:extLst>
          </p:cNvPr>
          <p:cNvSpPr/>
          <p:nvPr/>
        </p:nvSpPr>
        <p:spPr>
          <a:xfrm rot="4638776">
            <a:off x="5525974" y="2517768"/>
            <a:ext cx="502770" cy="754251"/>
          </a:xfrm>
          <a:prstGeom prst="arc">
            <a:avLst>
              <a:gd name="adj1" fmla="val 15402038"/>
              <a:gd name="adj2" fmla="val 19389509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437EDBE6-E839-14BF-529B-2F40E44A124F}"/>
              </a:ext>
            </a:extLst>
          </p:cNvPr>
          <p:cNvSpPr/>
          <p:nvPr/>
        </p:nvSpPr>
        <p:spPr>
          <a:xfrm rot="1561448">
            <a:off x="7168164" y="3674774"/>
            <a:ext cx="309966" cy="1767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A80B445-4476-157B-3ACD-6011F6D4AD6D}"/>
              </a:ext>
            </a:extLst>
          </p:cNvPr>
          <p:cNvSpPr/>
          <p:nvPr/>
        </p:nvSpPr>
        <p:spPr>
          <a:xfrm rot="1914807">
            <a:off x="7842048" y="4009967"/>
            <a:ext cx="860928" cy="535991"/>
          </a:xfrm>
          <a:prstGeom prst="roundRect">
            <a:avLst>
              <a:gd name="adj" fmla="val 15725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AC05DD5-E358-A3D0-D1EF-708177A6E918}"/>
              </a:ext>
            </a:extLst>
          </p:cNvPr>
          <p:cNvSpPr/>
          <p:nvPr/>
        </p:nvSpPr>
        <p:spPr>
          <a:xfrm rot="1817549">
            <a:off x="9092137" y="4506461"/>
            <a:ext cx="1601565" cy="110571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0DF3707-AA51-7024-137F-C162831867A9}"/>
                  </a:ext>
                </a:extLst>
              </p:cNvPr>
              <p:cNvSpPr txBox="1"/>
              <p:nvPr/>
            </p:nvSpPr>
            <p:spPr>
              <a:xfrm>
                <a:off x="1909490" y="3820011"/>
                <a:ext cx="3445789" cy="1566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67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67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867" i="1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sz="1867" b="0" i="1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sz="1867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6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6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67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867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num>
                        <m:den>
                          <m:r>
                            <a:rPr lang="en-US" sz="1867" i="1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1867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867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67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867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867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67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867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1867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67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1867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1867" i="1">
                              <a:latin typeface="Cambria Math" panose="02040503050406030204" pitchFamily="18" charset="0"/>
                            </a:rPr>
                            <m:t>(1 −</m:t>
                          </m:r>
                          <m:func>
                            <m:funcPr>
                              <m:ctrlPr>
                                <a:rPr lang="en-US" sz="1867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67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1867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sz="1867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867" dirty="0"/>
              </a:p>
              <a:p>
                <a:endParaRPr lang="en-US" sz="1867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6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67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867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867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6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67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867" i="1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sz="1867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867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67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67" b="0" i="1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sub>
                      </m:sSub>
                      <m:r>
                        <a:rPr lang="en-US" sz="1867" i="1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1867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0DF3707-AA51-7024-137F-C16283186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9490" y="3820011"/>
                <a:ext cx="3445789" cy="1566263"/>
              </a:xfrm>
              <a:prstGeom prst="rect">
                <a:avLst/>
              </a:prstGeom>
              <a:blipFill>
                <a:blip r:embed="rId5"/>
                <a:stretch>
                  <a:fillRect b="-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26">
            <a:extLst>
              <a:ext uri="{FF2B5EF4-FFF2-40B4-BE49-F238E27FC236}">
                <a16:creationId xmlns:a16="http://schemas.microsoft.com/office/drawing/2014/main" id="{CD62B57F-1731-ACC7-774B-3BF01035BA98}"/>
              </a:ext>
            </a:extLst>
          </p:cNvPr>
          <p:cNvSpPr/>
          <p:nvPr/>
        </p:nvSpPr>
        <p:spPr>
          <a:xfrm>
            <a:off x="4758470" y="1601491"/>
            <a:ext cx="846258" cy="13750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D7B5147-EECA-B90F-4015-5065D137BA40}"/>
              </a:ext>
            </a:extLst>
          </p:cNvPr>
          <p:cNvSpPr/>
          <p:nvPr/>
        </p:nvSpPr>
        <p:spPr>
          <a:xfrm rot="7186343">
            <a:off x="7836382" y="3574177"/>
            <a:ext cx="846258" cy="13750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E7F4ECC-2517-1B68-8E27-96210A24D380}"/>
              </a:ext>
            </a:extLst>
          </p:cNvPr>
          <p:cNvSpPr txBox="1"/>
          <p:nvPr/>
        </p:nvSpPr>
        <p:spPr>
          <a:xfrm>
            <a:off x="4256654" y="1289986"/>
            <a:ext cx="19880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/>
              <a:t>Light from Target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2A4C76-A6D4-64A9-7CFE-AD22A5354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The Compton Spectrometer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6CE9635-ED9B-F1CD-2936-F1A5F5B5F449}"/>
                  </a:ext>
                </a:extLst>
              </p:cNvPr>
              <p:cNvSpPr txBox="1"/>
              <p:nvPr/>
            </p:nvSpPr>
            <p:spPr>
              <a:xfrm>
                <a:off x="7915135" y="3412663"/>
                <a:ext cx="1415540" cy="491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400" b="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6CE9635-ED9B-F1CD-2936-F1A5F5B5F4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5135" y="3412663"/>
                <a:ext cx="1415540" cy="491160"/>
              </a:xfrm>
              <a:prstGeom prst="rect">
                <a:avLst/>
              </a:prstGeom>
              <a:blipFill>
                <a:blip r:embed="rId6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video game with a machine&#10;&#10;Description automatically generated">
            <a:extLst>
              <a:ext uri="{FF2B5EF4-FFF2-40B4-BE49-F238E27FC236}">
                <a16:creationId xmlns:a16="http://schemas.microsoft.com/office/drawing/2014/main" id="{5257AFD4-3F44-371F-D2B2-BA47897D30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47306" y="1347219"/>
            <a:ext cx="15095587" cy="462204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28BEE72-FAD8-BA87-81CC-87E427677580}"/>
                  </a:ext>
                </a:extLst>
              </p:cNvPr>
              <p:cNvSpPr txBox="1"/>
              <p:nvPr/>
            </p:nvSpPr>
            <p:spPr>
              <a:xfrm>
                <a:off x="627307" y="1724968"/>
                <a:ext cx="1485900" cy="560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sub>
                      </m:sSub>
                    </m:oMath>
                  </m:oMathPara>
                </a14:m>
                <a:endParaRPr lang="en-US" sz="2800" b="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28BEE72-FAD8-BA87-81CC-87E4276775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307" y="1724968"/>
                <a:ext cx="1485900" cy="56002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533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6" grpId="0" animBg="1"/>
      <p:bldP spid="7" grpId="0" animBg="1"/>
      <p:bldP spid="8" grpId="0" animBg="1"/>
      <p:bldP spid="19" grpId="0"/>
      <p:bldP spid="19" grpId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6" grpId="0"/>
      <p:bldP spid="26" grpId="1"/>
      <p:bldP spid="27" grpId="0" animBg="1"/>
      <p:bldP spid="27" grpId="1" animBg="1"/>
      <p:bldP spid="28" grpId="0" animBg="1"/>
      <p:bldP spid="28" grpId="1" animBg="1"/>
      <p:bldP spid="29" grpId="0"/>
      <p:bldP spid="29" grpId="1"/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2391AB-2CAD-DC46-4340-A9BCC2185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633" y="1762719"/>
            <a:ext cx="6989352" cy="42849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F5CE9F-AA12-D618-848D-E0F4FA5CD6D6}"/>
              </a:ext>
            </a:extLst>
          </p:cNvPr>
          <p:cNvSpPr txBox="1"/>
          <p:nvPr/>
        </p:nvSpPr>
        <p:spPr>
          <a:xfrm>
            <a:off x="451647" y="1466827"/>
            <a:ext cx="4389120" cy="2718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>
              <a:buFont typeface="Arial" panose="020B0604020202020204" pitchFamily="34" charset="0"/>
              <a:buChar char="•"/>
            </a:pPr>
            <a:r>
              <a:rPr lang="en-US" sz="2133" dirty="0"/>
              <a:t>1” diameter x 1” long EJ-204</a:t>
            </a:r>
          </a:p>
          <a:p>
            <a:pPr marL="190510" indent="-190510">
              <a:buFont typeface="Arial" panose="020B0604020202020204" pitchFamily="34" charset="0"/>
              <a:buChar char="•"/>
            </a:pPr>
            <a:endParaRPr lang="en-US" sz="2133" dirty="0"/>
          </a:p>
          <a:p>
            <a:pPr marL="457200" indent="-457200">
              <a:buFont typeface="+mj-lt"/>
              <a:buAutoNum type="arabicPeriod"/>
            </a:pPr>
            <a:r>
              <a:rPr lang="en-US" sz="2133" dirty="0"/>
              <a:t>2D histogram of Light vs Deposited Energy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133" dirty="0"/>
              <a:t>Slice each node and fit the projection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133" dirty="0"/>
              <a:t>Construct ratios and fill Relative Light Yield plot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600B09-5BB9-274F-1303-F9D7EFB96FA8}"/>
              </a:ext>
            </a:extLst>
          </p:cNvPr>
          <p:cNvSpPr/>
          <p:nvPr/>
        </p:nvSpPr>
        <p:spPr>
          <a:xfrm>
            <a:off x="6715760" y="5863758"/>
            <a:ext cx="1239520" cy="196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8740D1E-7C33-AB40-0DD3-52AF501E40AA}"/>
                  </a:ext>
                </a:extLst>
              </p:cNvPr>
              <p:cNvSpPr txBox="1"/>
              <p:nvPr/>
            </p:nvSpPr>
            <p:spPr>
              <a:xfrm>
                <a:off x="2904067" y="5160652"/>
                <a:ext cx="1064381" cy="8060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8740D1E-7C33-AB40-0DD3-52AF501E4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4067" y="5160652"/>
                <a:ext cx="1064381" cy="8060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11CB41A-75D1-9BC2-ABB8-8216DBB2DE1E}"/>
                  </a:ext>
                </a:extLst>
              </p:cNvPr>
              <p:cNvSpPr txBox="1"/>
              <p:nvPr/>
            </p:nvSpPr>
            <p:spPr>
              <a:xfrm>
                <a:off x="1839687" y="4680245"/>
                <a:ext cx="1064381" cy="7538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11CB41A-75D1-9BC2-ABB8-8216DBB2DE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9687" y="4680245"/>
                <a:ext cx="1064381" cy="7538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E0A92D-926C-3C60-242A-7152C55FF202}"/>
              </a:ext>
            </a:extLst>
          </p:cNvPr>
          <p:cNvCxnSpPr/>
          <p:nvPr/>
        </p:nvCxnSpPr>
        <p:spPr>
          <a:xfrm flipH="1">
            <a:off x="2329542" y="4510222"/>
            <a:ext cx="1106715" cy="153727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12AE8A9-5125-DC94-4FD6-50A54AE83FE8}"/>
                  </a:ext>
                </a:extLst>
              </p:cNvPr>
              <p:cNvSpPr txBox="1"/>
              <p:nvPr/>
            </p:nvSpPr>
            <p:spPr>
              <a:xfrm>
                <a:off x="893837" y="5094194"/>
                <a:ext cx="106438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𝑅𝐿𝑌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12AE8A9-5125-DC94-4FD6-50A54AE83F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837" y="5094194"/>
                <a:ext cx="1064381" cy="369332"/>
              </a:xfrm>
              <a:prstGeom prst="rect">
                <a:avLst/>
              </a:prstGeom>
              <a:blipFill>
                <a:blip r:embed="rId6"/>
                <a:stretch>
                  <a:fillRect l="-402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AB01316C-CDAB-2536-4876-CEF7FA234529}"/>
              </a:ext>
            </a:extLst>
          </p:cNvPr>
          <p:cNvSpPr txBox="1"/>
          <p:nvPr/>
        </p:nvSpPr>
        <p:spPr>
          <a:xfrm>
            <a:off x="7717698" y="1179331"/>
            <a:ext cx="228358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Preliminary</a:t>
            </a:r>
          </a:p>
        </p:txBody>
      </p:sp>
      <p:pic>
        <p:nvPicPr>
          <p:cNvPr id="25" name="Picture 24" descr="A graph of a light yield&#10;&#10;Description automatically generated">
            <a:extLst>
              <a:ext uri="{FF2B5EF4-FFF2-40B4-BE49-F238E27FC236}">
                <a16:creationId xmlns:a16="http://schemas.microsoft.com/office/drawing/2014/main" id="{33D1889B-15D3-390C-796E-F6C8710A84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0091" y="1609497"/>
            <a:ext cx="5950262" cy="4501595"/>
          </a:xfrm>
          <a:prstGeom prst="rect">
            <a:avLst/>
          </a:prstGeom>
        </p:spPr>
      </p:pic>
      <p:pic>
        <p:nvPicPr>
          <p:cNvPr id="27" name="Picture 26" descr="A graph with blue lines&#10;&#10;Description automatically generated">
            <a:extLst>
              <a:ext uri="{FF2B5EF4-FFF2-40B4-BE49-F238E27FC236}">
                <a16:creationId xmlns:a16="http://schemas.microsoft.com/office/drawing/2014/main" id="{5F6717C3-854A-0033-7E11-0C23455707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1793" y="1851933"/>
            <a:ext cx="7515835" cy="428490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7D86305-E783-2A11-9E73-FDF677576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Preliminary EJ-204 Measurement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25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AF8A3D-97BC-17F7-6624-23943E0DDCC8}"/>
              </a:ext>
            </a:extLst>
          </p:cNvPr>
          <p:cNvSpPr txBox="1"/>
          <p:nvPr/>
        </p:nvSpPr>
        <p:spPr>
          <a:xfrm>
            <a:off x="986421" y="1590695"/>
            <a:ext cx="512838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>
              <a:buFont typeface="Arial" panose="020B0604020202020204" pitchFamily="34" charset="0"/>
              <a:buChar char="•"/>
            </a:pPr>
            <a:r>
              <a:rPr lang="en-US" sz="2400" dirty="0"/>
              <a:t>Uncertainty quantification</a:t>
            </a:r>
          </a:p>
          <a:p>
            <a:pPr marL="381019" indent="-381019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81019" indent="-381019">
              <a:buFont typeface="Arial" panose="020B0604020202020204" pitchFamily="34" charset="0"/>
              <a:buChar char="•"/>
            </a:pPr>
            <a:r>
              <a:rPr lang="en-US" sz="2400" dirty="0"/>
              <a:t>Measure more materials including organic glasses, liquids, and lithium-doped plastics</a:t>
            </a:r>
          </a:p>
          <a:p>
            <a:endParaRPr lang="en-US" sz="2400" dirty="0"/>
          </a:p>
          <a:p>
            <a:pPr marL="381019" indent="-381019">
              <a:buFont typeface="Arial" panose="020B0604020202020204" pitchFamily="34" charset="0"/>
              <a:buChar char="•"/>
            </a:pPr>
            <a:r>
              <a:rPr lang="en-US" sz="2400" dirty="0"/>
              <a:t>Update Geant4 models of </a:t>
            </a:r>
            <a:r>
              <a:rPr lang="en-US" sz="2400" dirty="0" err="1"/>
              <a:t>HPGe</a:t>
            </a:r>
            <a:r>
              <a:rPr lang="en-US" sz="2400" dirty="0"/>
              <a:t> detectors</a:t>
            </a:r>
          </a:p>
          <a:p>
            <a:endParaRPr lang="en-US" sz="2400" dirty="0"/>
          </a:p>
          <a:p>
            <a:pPr marL="381019" indent="-381019">
              <a:buFont typeface="Arial" panose="020B0604020202020204" pitchFamily="34" charset="0"/>
              <a:buChar char="•"/>
            </a:pPr>
            <a:r>
              <a:rPr lang="en-US" sz="2400" dirty="0"/>
              <a:t>Extension of existing response models</a:t>
            </a:r>
          </a:p>
          <a:p>
            <a:pPr marL="381019" indent="-381019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B4111E-A5D9-305A-C4CF-6AA878310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Future Work</a:t>
            </a:r>
          </a:p>
        </p:txBody>
      </p:sp>
      <p:pic>
        <p:nvPicPr>
          <p:cNvPr id="8" name="Graphic 7" descr="List outline">
            <a:extLst>
              <a:ext uri="{FF2B5EF4-FFF2-40B4-BE49-F238E27FC236}">
                <a16:creationId xmlns:a16="http://schemas.microsoft.com/office/drawing/2014/main" id="{DB6DA7BE-D9DE-4F91-115B-00DB3C481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36146" y="2218686"/>
            <a:ext cx="2455554" cy="24555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B5828C-5195-0C56-989A-8B1A63A4AD30}"/>
              </a:ext>
            </a:extLst>
          </p:cNvPr>
          <p:cNvSpPr txBox="1"/>
          <p:nvPr/>
        </p:nvSpPr>
        <p:spPr>
          <a:xfrm>
            <a:off x="7795573" y="2403352"/>
            <a:ext cx="153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To-Do List</a:t>
            </a:r>
          </a:p>
        </p:txBody>
      </p:sp>
    </p:spTree>
    <p:extLst>
      <p:ext uri="{BB962C8B-B14F-4D97-AF65-F5344CB8AC3E}">
        <p14:creationId xmlns:p14="http://schemas.microsoft.com/office/powerpoint/2010/main" val="1739487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ong Berkeley NucE" id="{728D1D6A-D410-4267-8B0C-5446E1C78A49}" vid="{8405E0B2-8B47-4F2B-9CEB-F8C799AC9AD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NUKE ENG TEMPLATE</Template>
  <TotalTime>2677</TotalTime>
  <Words>728</Words>
  <Application>Microsoft Office PowerPoint</Application>
  <PresentationFormat>Widescreen</PresentationFormat>
  <Paragraphs>101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Aptos</vt:lpstr>
      <vt:lpstr>Arial</vt:lpstr>
      <vt:lpstr>Calibri</vt:lpstr>
      <vt:lpstr>Calibri Light</vt:lpstr>
      <vt:lpstr>Cambria Math</vt:lpstr>
      <vt:lpstr>Georgia</vt:lpstr>
      <vt:lpstr>Lucida Grande</vt:lpstr>
      <vt:lpstr>Office Theme</vt:lpstr>
      <vt:lpstr>Response of Organic Scintillators to e^- Recoils</vt:lpstr>
      <vt:lpstr>Organic Scintillators</vt:lpstr>
      <vt:lpstr>What Is My Research Focus?</vt:lpstr>
      <vt:lpstr>Why Perform This Measurement?</vt:lpstr>
      <vt:lpstr>High Energy Physics Applications</vt:lpstr>
      <vt:lpstr>Compton Scattering</vt:lpstr>
      <vt:lpstr>The Compton Spectrometer</vt:lpstr>
      <vt:lpstr>Preliminary EJ-204 Measurement</vt:lpstr>
      <vt:lpstr>Future Work</vt:lpstr>
      <vt:lpstr>Thank You!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Zachary McGuire</dc:creator>
  <cp:lastModifiedBy>Zachary McGuire</cp:lastModifiedBy>
  <cp:revision>48</cp:revision>
  <dcterms:created xsi:type="dcterms:W3CDTF">2024-10-30T22:37:14Z</dcterms:created>
  <dcterms:modified xsi:type="dcterms:W3CDTF">2024-11-01T19:14:22Z</dcterms:modified>
</cp:coreProperties>
</file>