
<file path=[Content_Types].xml><?xml version="1.0" encoding="utf-8"?>
<Types xmlns="http://schemas.openxmlformats.org/package/2006/content-types">
  <Default Extension="jpeg" ContentType="image/jpeg"/>
  <Default Extension="jpg" ContentType="image/jpeg"/>
  <Default Extension="m4v"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2"/>
  </p:notesMasterIdLst>
  <p:sldIdLst>
    <p:sldId id="493" r:id="rId3"/>
    <p:sldId id="539" r:id="rId4"/>
    <p:sldId id="697" r:id="rId5"/>
    <p:sldId id="698" r:id="rId6"/>
    <p:sldId id="696" r:id="rId7"/>
    <p:sldId id="706" r:id="rId8"/>
    <p:sldId id="721" r:id="rId9"/>
    <p:sldId id="715" r:id="rId10"/>
    <p:sldId id="541" r:id="rId11"/>
    <p:sldId id="602" r:id="rId12"/>
    <p:sldId id="297" r:id="rId13"/>
    <p:sldId id="540" r:id="rId14"/>
    <p:sldId id="272" r:id="rId15"/>
    <p:sldId id="611" r:id="rId16"/>
    <p:sldId id="690" r:id="rId17"/>
    <p:sldId id="299" r:id="rId18"/>
    <p:sldId id="723" r:id="rId19"/>
    <p:sldId id="263" r:id="rId20"/>
    <p:sldId id="717" r:id="rId21"/>
    <p:sldId id="724" r:id="rId22"/>
    <p:sldId id="725" r:id="rId23"/>
    <p:sldId id="726" r:id="rId24"/>
    <p:sldId id="727" r:id="rId25"/>
    <p:sldId id="716" r:id="rId26"/>
    <p:sldId id="718" r:id="rId27"/>
    <p:sldId id="728" r:id="rId28"/>
    <p:sldId id="719" r:id="rId29"/>
    <p:sldId id="558" r:id="rId30"/>
    <p:sldId id="72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C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0"/>
    <p:restoredTop sz="93323"/>
  </p:normalViewPr>
  <p:slideViewPr>
    <p:cSldViewPr snapToGrid="0">
      <p:cViewPr>
        <p:scale>
          <a:sx n="86" d="100"/>
          <a:sy n="86" d="100"/>
        </p:scale>
        <p:origin x="1736"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37658-E79B-E44A-BCC5-B6B43E391679}" type="datetimeFigureOut">
              <a:rPr lang="en-US" smtClean="0"/>
              <a:t>10/29/24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531C3-CB2E-534D-BD41-EC0356FE25D8}" type="slidenum">
              <a:rPr lang="en-US" smtClean="0"/>
              <a:t>‹#›</a:t>
            </a:fld>
            <a:endParaRPr lang="en-US"/>
          </a:p>
        </p:txBody>
      </p:sp>
    </p:spTree>
    <p:extLst>
      <p:ext uri="{BB962C8B-B14F-4D97-AF65-F5344CB8AC3E}">
        <p14:creationId xmlns:p14="http://schemas.microsoft.com/office/powerpoint/2010/main" val="2825703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a:t>
            </a:fld>
            <a:endParaRPr lang="en-US" dirty="0"/>
          </a:p>
        </p:txBody>
      </p:sp>
    </p:spTree>
    <p:extLst>
      <p:ext uri="{BB962C8B-B14F-4D97-AF65-F5344CB8AC3E}">
        <p14:creationId xmlns:p14="http://schemas.microsoft.com/office/powerpoint/2010/main" val="1507663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have tested the HV feedthroughs in a cooldown with no TPC and have demonstrated stability in liquid argon on each feedthrough at -20 kV (target: ~-10 kV)</a:t>
            </a:r>
          </a:p>
          <a:p>
            <a:endParaRPr lang="en-US" sz="1200" dirty="0"/>
          </a:p>
          <a:p>
            <a:r>
              <a:rPr lang="en-US" sz="1200" dirty="0"/>
              <a:t>TPC is mostly fabricated!</a:t>
            </a:r>
          </a:p>
          <a:p>
            <a:r>
              <a:rPr lang="en-US" sz="1200" dirty="0"/>
              <a:t>To-Do’s:</a:t>
            </a:r>
          </a:p>
          <a:p>
            <a:pPr marL="342900" indent="-342900">
              <a:buFontTx/>
              <a:buChar char="-"/>
            </a:pPr>
            <a:r>
              <a:rPr lang="en-US" sz="1200" dirty="0"/>
              <a:t>Surface mount solder circuit components to SiPM boards and mount SiPMs to boards</a:t>
            </a:r>
          </a:p>
          <a:p>
            <a:pPr marL="342900" indent="-342900">
              <a:buFontTx/>
              <a:buChar char="-"/>
            </a:pPr>
            <a:r>
              <a:rPr lang="en-US" sz="1200" dirty="0"/>
              <a:t>Test SiPM board performance (e.g. SNR)</a:t>
            </a:r>
          </a:p>
          <a:p>
            <a:pPr marL="342900" indent="-342900">
              <a:buFontTx/>
              <a:buChar char="-"/>
            </a:pPr>
            <a:r>
              <a:rPr lang="en-US" sz="1200" dirty="0"/>
              <a:t>Wire feedthroughs to TPC grids</a:t>
            </a:r>
          </a:p>
          <a:p>
            <a:pPr marL="342900" indent="-342900">
              <a:buFontTx/>
              <a:buChar char="-"/>
            </a:pPr>
            <a:r>
              <a:rPr lang="en-US" sz="1200" dirty="0"/>
              <a:t>Test HV performance with TPC installed and with cryostat filled with liquid argon</a:t>
            </a:r>
          </a:p>
          <a:p>
            <a:pPr marL="342900" indent="-342900">
              <a:buFontTx/>
              <a:buChar char="-"/>
            </a:pPr>
            <a:r>
              <a:rPr lang="en-US" sz="1200" dirty="0"/>
              <a:t>Confirm ability to detect S2s!</a:t>
            </a:r>
          </a:p>
          <a:p>
            <a:endParaRPr lang="en-US" dirty="0"/>
          </a:p>
        </p:txBody>
      </p:sp>
      <p:sp>
        <p:nvSpPr>
          <p:cNvPr id="4" name="Slide Number Placeholder 3"/>
          <p:cNvSpPr>
            <a:spLocks noGrp="1"/>
          </p:cNvSpPr>
          <p:nvPr>
            <p:ph type="sldNum" sz="quarter" idx="5"/>
          </p:nvPr>
        </p:nvSpPr>
        <p:spPr/>
        <p:txBody>
          <a:bodyPr/>
          <a:lstStyle/>
          <a:p>
            <a:fld id="{2754EF27-46F0-AE4C-9927-D3537C6451D6}" type="slidenum">
              <a:rPr lang="en-US" smtClean="0"/>
              <a:t>19</a:t>
            </a:fld>
            <a:endParaRPr lang="en-US"/>
          </a:p>
        </p:txBody>
      </p:sp>
    </p:spTree>
    <p:extLst>
      <p:ext uri="{BB962C8B-B14F-4D97-AF65-F5344CB8AC3E}">
        <p14:creationId xmlns:p14="http://schemas.microsoft.com/office/powerpoint/2010/main" val="3443952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531C3-CB2E-534D-BD41-EC0356FE25D8}" type="slidenum">
              <a:rPr lang="en-US" smtClean="0"/>
              <a:t>21</a:t>
            </a:fld>
            <a:endParaRPr lang="en-US"/>
          </a:p>
        </p:txBody>
      </p:sp>
    </p:spTree>
    <p:extLst>
      <p:ext uri="{BB962C8B-B14F-4D97-AF65-F5344CB8AC3E}">
        <p14:creationId xmlns:p14="http://schemas.microsoft.com/office/powerpoint/2010/main" val="848502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Scalable (no need to grow crystals), </a:t>
            </a:r>
            <a:r>
              <a:rPr lang="en-US" sz="1200" dirty="0"/>
              <a:t>Ionized electrons can be drifted long distances</a:t>
            </a:r>
          </a:p>
          <a:p>
            <a:endParaRPr lang="en-US" dirty="0"/>
          </a:p>
          <a:p>
            <a:r>
              <a:rPr lang="en-US" dirty="0"/>
              <a:t>Homogenous and easy to fill out any detector volume</a:t>
            </a:r>
          </a:p>
          <a:p>
            <a:r>
              <a:rPr lang="en-US" dirty="0"/>
              <a:t>High scintillation and ionization yield means low energy thresholds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(O(10/keV) for both) </a:t>
            </a:r>
          </a:p>
          <a:p>
            <a:endParaRPr lang="en-US" dirty="0"/>
          </a:p>
          <a:p>
            <a:endParaRPr lang="en-US" dirty="0"/>
          </a:p>
        </p:txBody>
      </p:sp>
      <p:sp>
        <p:nvSpPr>
          <p:cNvPr id="4" name="Slide Number Placeholder 3"/>
          <p:cNvSpPr>
            <a:spLocks noGrp="1"/>
          </p:cNvSpPr>
          <p:nvPr>
            <p:ph type="sldNum" sz="quarter" idx="5"/>
          </p:nvPr>
        </p:nvSpPr>
        <p:spPr/>
        <p:txBody>
          <a:bodyPr/>
          <a:lstStyle/>
          <a:p>
            <a:fld id="{2754EF27-46F0-AE4C-9927-D3537C6451D6}" type="slidenum">
              <a:rPr lang="en-US" smtClean="0"/>
              <a:t>3</a:t>
            </a:fld>
            <a:endParaRPr lang="en-US"/>
          </a:p>
        </p:txBody>
      </p:sp>
    </p:spTree>
    <p:extLst>
      <p:ext uri="{BB962C8B-B14F-4D97-AF65-F5344CB8AC3E}">
        <p14:creationId xmlns:p14="http://schemas.microsoft.com/office/powerpoint/2010/main" val="3816879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CEVNS you likely only see S2, if you drop need for S1 S2 coincidence and operate in ionization only mode you can lower your threshold a lot, but this makes you lose 3D</a:t>
            </a:r>
          </a:p>
          <a:p>
            <a:r>
              <a:rPr lang="en-US" dirty="0"/>
              <a:t>Argon is nice here because of PSD</a:t>
            </a:r>
          </a:p>
        </p:txBody>
      </p:sp>
      <p:sp>
        <p:nvSpPr>
          <p:cNvPr id="4" name="Slide Number Placeholder 3"/>
          <p:cNvSpPr>
            <a:spLocks noGrp="1"/>
          </p:cNvSpPr>
          <p:nvPr>
            <p:ph type="sldNum" sz="quarter" idx="5"/>
          </p:nvPr>
        </p:nvSpPr>
        <p:spPr/>
        <p:txBody>
          <a:bodyPr/>
          <a:lstStyle/>
          <a:p>
            <a:fld id="{2754EF27-46F0-AE4C-9927-D3537C6451D6}" type="slidenum">
              <a:rPr lang="en-US" smtClean="0"/>
              <a:t>4</a:t>
            </a:fld>
            <a:endParaRPr lang="en-US"/>
          </a:p>
        </p:txBody>
      </p:sp>
    </p:spTree>
    <p:extLst>
      <p:ext uri="{BB962C8B-B14F-4D97-AF65-F5344CB8AC3E}">
        <p14:creationId xmlns:p14="http://schemas.microsoft.com/office/powerpoint/2010/main" val="318641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Neon and He: no radioactive isotopes but have very poor electron mobility and long scintillation lifetimes</a:t>
            </a:r>
          </a:p>
          <a:p>
            <a:r>
              <a:rPr lang="en-US" dirty="0"/>
              <a:t>Kr and Rd are radioactive</a:t>
            </a:r>
          </a:p>
        </p:txBody>
      </p:sp>
      <p:sp>
        <p:nvSpPr>
          <p:cNvPr id="4" name="Slide Number Placeholder 3"/>
          <p:cNvSpPr>
            <a:spLocks noGrp="1"/>
          </p:cNvSpPr>
          <p:nvPr>
            <p:ph type="sldNum" sz="quarter" idx="5"/>
          </p:nvPr>
        </p:nvSpPr>
        <p:spPr/>
        <p:txBody>
          <a:bodyPr/>
          <a:lstStyle/>
          <a:p>
            <a:fld id="{2754EF27-46F0-AE4C-9927-D3537C6451D6}" type="slidenum">
              <a:rPr lang="en-US" smtClean="0"/>
              <a:t>9</a:t>
            </a:fld>
            <a:endParaRPr lang="en-US"/>
          </a:p>
        </p:txBody>
      </p:sp>
    </p:spTree>
    <p:extLst>
      <p:ext uri="{BB962C8B-B14F-4D97-AF65-F5344CB8AC3E}">
        <p14:creationId xmlns:p14="http://schemas.microsoft.com/office/powerpoint/2010/main" val="2803729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much xenon must we add to argon to change the optical properties of the S2 light?  Fortunately, something similar has already been done.  Here is a proportional counter operating at room temperature.  They start with pure argon and slowly add xenon.  The xenon concentration is increasing as you move from the top to the bottom.  You can see the pure argon peak vanish and Argon-xenon dimer peak grow in at 147 nm. The change in wavelength corresponds to a large improvement in VUV SiPM quantum efficiency, from 17% to 28%.  Based on this experiment, we expect to realize most of the benefits of xenon doping with 50 ppm of xenon in the gas.  </a:t>
            </a:r>
          </a:p>
          <a:p>
            <a:r>
              <a:rPr lang="en-US" dirty="0"/>
              <a:t> </a:t>
            </a:r>
          </a:p>
          <a:p>
            <a:r>
              <a:rPr lang="en-US" sz="1200" dirty="0"/>
              <a:t>When liquid argon is doped with xenon at the O(ppm) level, the dominant excitation path transitions from Ar</a:t>
            </a:r>
            <a:r>
              <a:rPr lang="en-US" sz="1200" baseline="-25000" dirty="0"/>
              <a:t>2</a:t>
            </a:r>
            <a:r>
              <a:rPr lang="en-US" sz="1200" dirty="0"/>
              <a:t> dimers to Xe-containing excimers (ArXe and Xe</a:t>
            </a:r>
            <a:r>
              <a:rPr lang="en-US" sz="1200" baseline="-25000" dirty="0"/>
              <a:t>2</a:t>
            </a:r>
            <a:r>
              <a:rPr lang="en-US" sz="1200" dirty="0"/>
              <a:t>)</a:t>
            </a:r>
          </a:p>
          <a:p>
            <a:endParaRPr lang="en-US" sz="1200" dirty="0"/>
          </a:p>
          <a:p>
            <a:r>
              <a:rPr lang="en-US" sz="1200" dirty="0"/>
              <a:t>This implies numerous detection benefits: </a:t>
            </a:r>
          </a:p>
          <a:p>
            <a:pPr marL="285750" indent="-285750">
              <a:buFontTx/>
              <a:buChar char="-"/>
            </a:pPr>
            <a:r>
              <a:rPr lang="en-US" sz="1200" dirty="0"/>
              <a:t>Wavelength shifting from 128 nm to 178 nm: better PDE!</a:t>
            </a:r>
          </a:p>
          <a:p>
            <a:pPr marL="285750" indent="-285750">
              <a:buFontTx/>
              <a:buChar char="-"/>
            </a:pPr>
            <a:r>
              <a:rPr lang="en-US" sz="1200" dirty="0"/>
              <a:t>Sharper scintillation pulses: better timing on non-beam events and less pileup!</a:t>
            </a:r>
          </a:p>
          <a:p>
            <a:pPr marL="285750" indent="-285750">
              <a:buFontTx/>
              <a:buChar char="-"/>
            </a:pPr>
            <a:r>
              <a:rPr lang="en-US" sz="1200" dirty="0"/>
              <a:t>Boost to ionization yield (due to lower ionization threshold of xenon): bigger signal!</a:t>
            </a:r>
          </a:p>
          <a:p>
            <a:endParaRPr lang="en-US" dirty="0"/>
          </a:p>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10</a:t>
            </a:fld>
            <a:endParaRPr lang="en-US" dirty="0"/>
          </a:p>
        </p:txBody>
      </p:sp>
    </p:spTree>
    <p:extLst>
      <p:ext uri="{BB962C8B-B14F-4D97-AF65-F5344CB8AC3E}">
        <p14:creationId xmlns:p14="http://schemas.microsoft.com/office/powerpoint/2010/main" val="4177638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experiment to measure the improvement in the ionization channel is simple enough:  We operate a two phase argon TPC and measure the S2 signal.  Then we slowly add xenon and watch the S2 signal improve.  Eventually we will reach the solubility limit, where no more xenon can mix with the argon.</a:t>
            </a:r>
          </a:p>
        </p:txBody>
      </p:sp>
      <p:sp>
        <p:nvSpPr>
          <p:cNvPr id="4" name="Slide Number Placeholder 3"/>
          <p:cNvSpPr>
            <a:spLocks noGrp="1"/>
          </p:cNvSpPr>
          <p:nvPr>
            <p:ph type="sldNum" sz="quarter" idx="5"/>
          </p:nvPr>
        </p:nvSpPr>
        <p:spPr/>
        <p:txBody>
          <a:bodyPr/>
          <a:lstStyle/>
          <a:p>
            <a:fld id="{4CFDF800-FE0E-A944-8AC1-D57C07B352FC}" type="slidenum">
              <a:rPr lang="en-US" smtClean="0"/>
              <a:pPr/>
              <a:t>12</a:t>
            </a:fld>
            <a:endParaRPr lang="en-US" dirty="0"/>
          </a:p>
        </p:txBody>
      </p:sp>
    </p:spTree>
    <p:extLst>
      <p:ext uri="{BB962C8B-B14F-4D97-AF65-F5344CB8AC3E}">
        <p14:creationId xmlns:p14="http://schemas.microsoft.com/office/powerpoint/2010/main" val="2856798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large Henry’s law coefficient has strong implications for circulation design, because the argon preferentially evaporates, leaving the xenon behind.  This immediately rules out the standard two-phase heat exchanger used in many noble liquid systems, because the xenon concentrates at the location of evaporation, which would move it all into the heat exchanger.</a:t>
            </a:r>
          </a:p>
          <a:p>
            <a:endParaRPr lang="en-US" dirty="0"/>
          </a:p>
          <a:p>
            <a:r>
              <a:rPr lang="en-US" dirty="0"/>
              <a:t>In our system, we evaporate at the detector liquid surface, which leaves the xenon in the detector, where we want it.  Argon is pumped from above the detector, cleaned through a getter, and returned to the heat exchanger, where it is condensed.  Note that the concentration of xenon in the heat exchanger is much lower than in the detector, by a factor of Henry’s constant.  This greatly reduces the chance of xenon ice accumulation in the heat exchanger.</a:t>
            </a:r>
          </a:p>
        </p:txBody>
      </p:sp>
      <p:sp>
        <p:nvSpPr>
          <p:cNvPr id="4" name="Slide Number Placeholder 3"/>
          <p:cNvSpPr>
            <a:spLocks noGrp="1"/>
          </p:cNvSpPr>
          <p:nvPr>
            <p:ph type="sldNum" sz="quarter" idx="5"/>
          </p:nvPr>
        </p:nvSpPr>
        <p:spPr/>
        <p:txBody>
          <a:bodyPr/>
          <a:lstStyle/>
          <a:p>
            <a:fld id="{4CFDF800-FE0E-A944-8AC1-D57C07B352FC}" type="slidenum">
              <a:rPr lang="en-US" smtClean="0"/>
              <a:pPr/>
              <a:t>14</a:t>
            </a:fld>
            <a:endParaRPr lang="en-US" dirty="0"/>
          </a:p>
        </p:txBody>
      </p:sp>
    </p:spTree>
    <p:extLst>
      <p:ext uri="{BB962C8B-B14F-4D97-AF65-F5344CB8AC3E}">
        <p14:creationId xmlns:p14="http://schemas.microsoft.com/office/powerpoint/2010/main" val="2731003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large Henry’s law coefficient has strong implications for circulation design, because the argon preferentially evaporates, leaving the xenon behind.  This immediately rules out the standard two-phase heat exchanger used in many noble liquid systems, because the xenon concentrates at the location of evaporation, which would move it all into the heat exchanger.</a:t>
            </a:r>
          </a:p>
          <a:p>
            <a:endParaRPr lang="en-US" dirty="0"/>
          </a:p>
          <a:p>
            <a:r>
              <a:rPr lang="en-US" dirty="0"/>
              <a:t>In our system, we evaporate at the detector liquid surface, which leaves the xenon in the detector, where we want it.  Argon is pumped from above the detector, cleaned through a getter, and returned to the heat exchanger, where it is condensed.  Note that the concentration of xenon in the heat exchanger is much lower than in the detector, by a factor of Henry’s constant.  This greatly reduces the chance of xenon ice accumulation in the heat exchanger.</a:t>
            </a:r>
          </a:p>
        </p:txBody>
      </p:sp>
      <p:sp>
        <p:nvSpPr>
          <p:cNvPr id="4" name="Slide Number Placeholder 3"/>
          <p:cNvSpPr>
            <a:spLocks noGrp="1"/>
          </p:cNvSpPr>
          <p:nvPr>
            <p:ph type="sldNum" sz="quarter" idx="5"/>
          </p:nvPr>
        </p:nvSpPr>
        <p:spPr/>
        <p:txBody>
          <a:bodyPr/>
          <a:lstStyle/>
          <a:p>
            <a:fld id="{4CFDF800-FE0E-A944-8AC1-D57C07B352FC}" type="slidenum">
              <a:rPr lang="en-US" smtClean="0"/>
              <a:pPr/>
              <a:t>15</a:t>
            </a:fld>
            <a:endParaRPr lang="en-US" dirty="0"/>
          </a:p>
        </p:txBody>
      </p:sp>
    </p:spTree>
    <p:extLst>
      <p:ext uri="{BB962C8B-B14F-4D97-AF65-F5344CB8AC3E}">
        <p14:creationId xmlns:p14="http://schemas.microsoft.com/office/powerpoint/2010/main" val="3194011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629A0-1422-504A-8D57-C64FE7BB6E4F}" type="slidenum">
              <a:rPr lang="en-US" smtClean="0"/>
              <a:t>16</a:t>
            </a:fld>
            <a:endParaRPr lang="en-US"/>
          </a:p>
        </p:txBody>
      </p:sp>
    </p:spTree>
    <p:extLst>
      <p:ext uri="{BB962C8B-B14F-4D97-AF65-F5344CB8AC3E}">
        <p14:creationId xmlns:p14="http://schemas.microsoft.com/office/powerpoint/2010/main" val="1858597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6300-7658-B7E5-E8D3-421CC398F4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30F87D-4628-713A-AE53-E99F57DAB4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4E5678-490C-4039-A81B-ECCFF2714B2C}"/>
              </a:ext>
            </a:extLst>
          </p:cNvPr>
          <p:cNvSpPr>
            <a:spLocks noGrp="1"/>
          </p:cNvSpPr>
          <p:nvPr>
            <p:ph type="dt" sz="half" idx="10"/>
          </p:nvPr>
        </p:nvSpPr>
        <p:spPr/>
        <p:txBody>
          <a:bodyPr/>
          <a:lstStyle/>
          <a:p>
            <a:fld id="{1BB99EF4-44F2-C74A-AD15-B1E0720EA16E}" type="datetimeFigureOut">
              <a:rPr lang="en-US" smtClean="0"/>
              <a:t>10/29/24</a:t>
            </a:fld>
            <a:endParaRPr lang="en-US"/>
          </a:p>
        </p:txBody>
      </p:sp>
      <p:sp>
        <p:nvSpPr>
          <p:cNvPr id="5" name="Footer Placeholder 4">
            <a:extLst>
              <a:ext uri="{FF2B5EF4-FFF2-40B4-BE49-F238E27FC236}">
                <a16:creationId xmlns:a16="http://schemas.microsoft.com/office/drawing/2014/main" id="{AA61DB17-E4BE-B8C4-E4C4-8AEF18636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E9401-4B83-4FEA-0CBF-F96C62CDA802}"/>
              </a:ext>
            </a:extLst>
          </p:cNvPr>
          <p:cNvSpPr>
            <a:spLocks noGrp="1"/>
          </p:cNvSpPr>
          <p:nvPr>
            <p:ph type="sldNum" sz="quarter" idx="12"/>
          </p:nvPr>
        </p:nvSpPr>
        <p:spPr/>
        <p:txBody>
          <a:bodyPr/>
          <a:lstStyle/>
          <a:p>
            <a:fld id="{B218F83D-099D-DA47-93B6-77490E8D82AD}" type="slidenum">
              <a:rPr lang="en-US" smtClean="0"/>
              <a:t>‹#›</a:t>
            </a:fld>
            <a:endParaRPr lang="en-US"/>
          </a:p>
        </p:txBody>
      </p:sp>
    </p:spTree>
    <p:extLst>
      <p:ext uri="{BB962C8B-B14F-4D97-AF65-F5344CB8AC3E}">
        <p14:creationId xmlns:p14="http://schemas.microsoft.com/office/powerpoint/2010/main" val="2504552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FB6F6-3202-E98E-04F1-D9B6ACC142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2620DC-0F17-5FC0-46B2-CB92CC3BFF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1D2B5E-6CD0-4543-E40C-AA7B5E0D0CFA}"/>
              </a:ext>
            </a:extLst>
          </p:cNvPr>
          <p:cNvSpPr>
            <a:spLocks noGrp="1"/>
          </p:cNvSpPr>
          <p:nvPr>
            <p:ph type="dt" sz="half" idx="10"/>
          </p:nvPr>
        </p:nvSpPr>
        <p:spPr/>
        <p:txBody>
          <a:bodyPr/>
          <a:lstStyle/>
          <a:p>
            <a:fld id="{1BB99EF4-44F2-C74A-AD15-B1E0720EA16E}" type="datetimeFigureOut">
              <a:rPr lang="en-US" smtClean="0"/>
              <a:t>10/29/24</a:t>
            </a:fld>
            <a:endParaRPr lang="en-US"/>
          </a:p>
        </p:txBody>
      </p:sp>
      <p:sp>
        <p:nvSpPr>
          <p:cNvPr id="5" name="Footer Placeholder 4">
            <a:extLst>
              <a:ext uri="{FF2B5EF4-FFF2-40B4-BE49-F238E27FC236}">
                <a16:creationId xmlns:a16="http://schemas.microsoft.com/office/drawing/2014/main" id="{697F606C-EC41-62F6-DB40-4731E6A0C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CD7478-21AC-58B0-3E8F-8323B4CBD066}"/>
              </a:ext>
            </a:extLst>
          </p:cNvPr>
          <p:cNvSpPr>
            <a:spLocks noGrp="1"/>
          </p:cNvSpPr>
          <p:nvPr>
            <p:ph type="sldNum" sz="quarter" idx="12"/>
          </p:nvPr>
        </p:nvSpPr>
        <p:spPr/>
        <p:txBody>
          <a:bodyPr/>
          <a:lstStyle/>
          <a:p>
            <a:fld id="{B218F83D-099D-DA47-93B6-77490E8D82AD}" type="slidenum">
              <a:rPr lang="en-US" smtClean="0"/>
              <a:t>‹#›</a:t>
            </a:fld>
            <a:endParaRPr lang="en-US"/>
          </a:p>
        </p:txBody>
      </p:sp>
    </p:spTree>
    <p:extLst>
      <p:ext uri="{BB962C8B-B14F-4D97-AF65-F5344CB8AC3E}">
        <p14:creationId xmlns:p14="http://schemas.microsoft.com/office/powerpoint/2010/main" val="1102933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1A952-EB3C-D447-8623-034A4A8737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77D8A9-2BA5-18E5-10F1-C1DC5B54F6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0D69F0-E6C3-AF60-A1C8-F7305A29FB7C}"/>
              </a:ext>
            </a:extLst>
          </p:cNvPr>
          <p:cNvSpPr>
            <a:spLocks noGrp="1"/>
          </p:cNvSpPr>
          <p:nvPr>
            <p:ph type="dt" sz="half" idx="10"/>
          </p:nvPr>
        </p:nvSpPr>
        <p:spPr/>
        <p:txBody>
          <a:bodyPr/>
          <a:lstStyle/>
          <a:p>
            <a:fld id="{1BB99EF4-44F2-C74A-AD15-B1E0720EA16E}" type="datetimeFigureOut">
              <a:rPr lang="en-US" smtClean="0"/>
              <a:t>10/29/24</a:t>
            </a:fld>
            <a:endParaRPr lang="en-US"/>
          </a:p>
        </p:txBody>
      </p:sp>
      <p:sp>
        <p:nvSpPr>
          <p:cNvPr id="5" name="Footer Placeholder 4">
            <a:extLst>
              <a:ext uri="{FF2B5EF4-FFF2-40B4-BE49-F238E27FC236}">
                <a16:creationId xmlns:a16="http://schemas.microsoft.com/office/drawing/2014/main" id="{ED6A5CCD-CC1E-835D-E66D-74F11732D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3DB0C-6AEC-097D-D9B7-BBBED8868207}"/>
              </a:ext>
            </a:extLst>
          </p:cNvPr>
          <p:cNvSpPr>
            <a:spLocks noGrp="1"/>
          </p:cNvSpPr>
          <p:nvPr>
            <p:ph type="sldNum" sz="quarter" idx="12"/>
          </p:nvPr>
        </p:nvSpPr>
        <p:spPr/>
        <p:txBody>
          <a:bodyPr/>
          <a:lstStyle/>
          <a:p>
            <a:fld id="{B218F83D-099D-DA47-93B6-77490E8D82AD}" type="slidenum">
              <a:rPr lang="en-US" smtClean="0"/>
              <a:t>‹#›</a:t>
            </a:fld>
            <a:endParaRPr lang="en-US"/>
          </a:p>
        </p:txBody>
      </p:sp>
    </p:spTree>
    <p:extLst>
      <p:ext uri="{BB962C8B-B14F-4D97-AF65-F5344CB8AC3E}">
        <p14:creationId xmlns:p14="http://schemas.microsoft.com/office/powerpoint/2010/main" val="1461644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3D2A3-E316-5B4D-B559-0EBDF6B1377B}"/>
              </a:ext>
            </a:extLst>
          </p:cNvPr>
          <p:cNvPicPr>
            <a:picLocks noChangeAspect="1"/>
          </p:cNvPicPr>
          <p:nvPr userDrawn="1"/>
        </p:nvPicPr>
        <p:blipFill>
          <a:blip r:embed="rId2">
            <a:alphaModFix/>
          </a:blip>
          <a:stretch>
            <a:fillRect/>
          </a:stretch>
        </p:blipFill>
        <p:spPr>
          <a:xfrm>
            <a:off x="0" y="3575304"/>
            <a:ext cx="12192000" cy="2743200"/>
          </a:xfrm>
          <a:prstGeom prst="rect">
            <a:avLst/>
          </a:prstGeom>
          <a:gradFill flip="none" rotWithShape="1">
            <a:gsLst>
              <a:gs pos="0">
                <a:schemeClr val="accent1">
                  <a:lumMod val="0"/>
                  <a:lumOff val="100000"/>
                </a:schemeClr>
              </a:gs>
              <a:gs pos="35000">
                <a:schemeClr val="accent1">
                  <a:lumMod val="0"/>
                  <a:lumOff val="100000"/>
                </a:schemeClr>
              </a:gs>
              <a:gs pos="100000">
                <a:schemeClr val="bg1"/>
              </a:gs>
            </a:gsLst>
            <a:lin ang="2700000" scaled="1"/>
            <a:tileRect/>
          </a:gradFill>
        </p:spPr>
      </p:pic>
      <p:sp>
        <p:nvSpPr>
          <p:cNvPr id="8" name="Rectangle 7">
            <a:extLst>
              <a:ext uri="{FF2B5EF4-FFF2-40B4-BE49-F238E27FC236}">
                <a16:creationId xmlns:a16="http://schemas.microsoft.com/office/drawing/2014/main" id="{D6D9C9D9-72EC-6D46-9AAD-E59A139F1299}"/>
              </a:ext>
            </a:extLst>
          </p:cNvPr>
          <p:cNvSpPr/>
          <p:nvPr userDrawn="1"/>
        </p:nvSpPr>
        <p:spPr bwMode="auto">
          <a:xfrm>
            <a:off x="-504" y="3193257"/>
            <a:ext cx="12192504" cy="1028423"/>
          </a:xfrm>
          <a:prstGeom prst="rect">
            <a:avLst/>
          </a:prstGeom>
          <a:gradFill flip="none" rotWithShape="1">
            <a:gsLst>
              <a:gs pos="0">
                <a:schemeClr val="bg1">
                  <a:alpha val="0"/>
                  <a:lumMod val="0"/>
                  <a:lumOff val="100000"/>
                </a:schemeClr>
              </a:gs>
              <a:gs pos="51000">
                <a:schemeClr val="bg1"/>
              </a:gs>
            </a:gsLst>
            <a:lin ang="162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9" name="Rectangle 18"/>
          <p:cNvSpPr/>
          <p:nvPr userDrawn="1"/>
        </p:nvSpPr>
        <p:spPr>
          <a:xfrm>
            <a:off x="-504" y="6316956"/>
            <a:ext cx="12192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10" name="Title 9"/>
          <p:cNvSpPr>
            <a:spLocks noGrp="1"/>
          </p:cNvSpPr>
          <p:nvPr>
            <p:ph type="title" hasCustomPrompt="1"/>
          </p:nvPr>
        </p:nvSpPr>
        <p:spPr>
          <a:xfrm>
            <a:off x="609600" y="565126"/>
            <a:ext cx="109728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609601" y="2024863"/>
            <a:ext cx="7505699"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Box 13"/>
          <p:cNvSpPr txBox="1"/>
          <p:nvPr userDrawn="1"/>
        </p:nvSpPr>
        <p:spPr>
          <a:xfrm>
            <a:off x="91181" y="6416000"/>
            <a:ext cx="6004819" cy="435504"/>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800" kern="1200" dirty="0">
                <a:solidFill>
                  <a:schemeClr val="bg1"/>
                </a:solidFill>
                <a:effectLst/>
                <a:latin typeface="Arial"/>
                <a:ea typeface="+mn-ea"/>
                <a:cs typeface="Arial"/>
              </a:rPr>
              <a:t>LLNL-PRES-XXXXXX</a:t>
            </a:r>
          </a:p>
          <a:p>
            <a:pPr marL="0" algn="l" defTabSz="457200" rtl="0" eaLnBrk="1" latinLnBrk="0" hangingPunct="1">
              <a:lnSpc>
                <a:spcPct val="90000"/>
              </a:lnSpc>
              <a:spcAft>
                <a:spcPts val="600"/>
              </a:spcAft>
            </a:pPr>
            <a:r>
              <a:rPr lang="en-US" sz="700" kern="1200" dirty="0">
                <a:solidFill>
                  <a:schemeClr val="bg1"/>
                </a:solidFill>
                <a:effectLst/>
                <a:latin typeface="Arial"/>
                <a:ea typeface="+mn-ea"/>
                <a:cs typeface="Arial"/>
              </a:rPr>
              <a:t>This work was performed under the auspices of the</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U.S. Department of Energy by Lawrence Livermore National Laboratory under contract DE-AC52-07NA27344.</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Lawrence Livermore National Security, LLC</a:t>
            </a:r>
          </a:p>
        </p:txBody>
      </p:sp>
      <p:pic>
        <p:nvPicPr>
          <p:cNvPr id="18" name="Picture 17" descr="LLNL_Logo_WHT-LRG.png"/>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10055018" y="6446832"/>
            <a:ext cx="1865376" cy="314676"/>
          </a:xfrm>
          <a:prstGeom prst="rect">
            <a:avLst/>
          </a:prstGeom>
        </p:spPr>
      </p:pic>
      <p:sp>
        <p:nvSpPr>
          <p:cNvPr id="20" name="Rectangle 19"/>
          <p:cNvSpPr/>
          <p:nvPr userDrawn="1"/>
        </p:nvSpPr>
        <p:spPr>
          <a:xfrm>
            <a:off x="0" y="0"/>
            <a:ext cx="12192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3" name="Text Placeholder 2"/>
          <p:cNvSpPr>
            <a:spLocks noGrp="1"/>
          </p:cNvSpPr>
          <p:nvPr>
            <p:ph type="body" sz="quarter" idx="14" hasCustomPrompt="1"/>
          </p:nvPr>
        </p:nvSpPr>
        <p:spPr>
          <a:xfrm>
            <a:off x="6096001" y="3096715"/>
            <a:ext cx="6096000" cy="477838"/>
          </a:xfrm>
        </p:spPr>
        <p:txBody>
          <a:bodyPr rIns="182880" anchor="b" anchorCtr="0">
            <a:noAutofit/>
          </a:bodyPr>
          <a:lstStyle>
            <a:lvl1pPr marL="57150" indent="0" algn="r">
              <a:spcBef>
                <a:spcPts val="0"/>
              </a:spcBef>
              <a:buNone/>
              <a:defRPr sz="16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dirty="0"/>
              <a:t>Authors Name</a:t>
            </a:r>
          </a:p>
          <a:p>
            <a:pPr lvl="0"/>
            <a:r>
              <a:rPr lang="en-US" dirty="0"/>
              <a:t>Title</a:t>
            </a:r>
          </a:p>
        </p:txBody>
      </p:sp>
    </p:spTree>
    <p:extLst>
      <p:ext uri="{BB962C8B-B14F-4D97-AF65-F5344CB8AC3E}">
        <p14:creationId xmlns:p14="http://schemas.microsoft.com/office/powerpoint/2010/main" val="1460682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3D2A3-E316-5B4D-B559-0EBDF6B1377B}"/>
              </a:ext>
            </a:extLst>
          </p:cNvPr>
          <p:cNvPicPr>
            <a:picLocks noChangeAspect="1"/>
          </p:cNvPicPr>
          <p:nvPr userDrawn="1"/>
        </p:nvPicPr>
        <p:blipFill>
          <a:blip r:embed="rId2">
            <a:alphaModFix/>
          </a:blip>
          <a:stretch>
            <a:fillRect/>
          </a:stretch>
        </p:blipFill>
        <p:spPr>
          <a:xfrm>
            <a:off x="0" y="3575304"/>
            <a:ext cx="12192000" cy="2743200"/>
          </a:xfrm>
          <a:prstGeom prst="rect">
            <a:avLst/>
          </a:prstGeom>
          <a:gradFill flip="none" rotWithShape="1">
            <a:gsLst>
              <a:gs pos="0">
                <a:schemeClr val="accent1">
                  <a:lumMod val="0"/>
                  <a:lumOff val="100000"/>
                </a:schemeClr>
              </a:gs>
              <a:gs pos="35000">
                <a:schemeClr val="accent1">
                  <a:lumMod val="0"/>
                  <a:lumOff val="100000"/>
                </a:schemeClr>
              </a:gs>
              <a:gs pos="100000">
                <a:schemeClr val="bg1"/>
              </a:gs>
            </a:gsLst>
            <a:lin ang="2700000" scaled="1"/>
            <a:tileRect/>
          </a:gradFill>
        </p:spPr>
      </p:pic>
      <p:sp>
        <p:nvSpPr>
          <p:cNvPr id="8" name="Rectangle 7">
            <a:extLst>
              <a:ext uri="{FF2B5EF4-FFF2-40B4-BE49-F238E27FC236}">
                <a16:creationId xmlns:a16="http://schemas.microsoft.com/office/drawing/2014/main" id="{D6D9C9D9-72EC-6D46-9AAD-E59A139F1299}"/>
              </a:ext>
            </a:extLst>
          </p:cNvPr>
          <p:cNvSpPr/>
          <p:nvPr userDrawn="1"/>
        </p:nvSpPr>
        <p:spPr bwMode="auto">
          <a:xfrm>
            <a:off x="-504" y="3193257"/>
            <a:ext cx="12192504" cy="1028423"/>
          </a:xfrm>
          <a:prstGeom prst="rect">
            <a:avLst/>
          </a:prstGeom>
          <a:gradFill flip="none" rotWithShape="1">
            <a:gsLst>
              <a:gs pos="0">
                <a:schemeClr val="bg1">
                  <a:alpha val="0"/>
                  <a:lumMod val="0"/>
                  <a:lumOff val="100000"/>
                </a:schemeClr>
              </a:gs>
              <a:gs pos="51000">
                <a:schemeClr val="bg1"/>
              </a:gs>
            </a:gsLst>
            <a:lin ang="162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9" name="Rectangle 18"/>
          <p:cNvSpPr/>
          <p:nvPr userDrawn="1"/>
        </p:nvSpPr>
        <p:spPr>
          <a:xfrm>
            <a:off x="-504" y="6316956"/>
            <a:ext cx="12192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10" name="Title 9"/>
          <p:cNvSpPr>
            <a:spLocks noGrp="1"/>
          </p:cNvSpPr>
          <p:nvPr>
            <p:ph type="title" hasCustomPrompt="1"/>
          </p:nvPr>
        </p:nvSpPr>
        <p:spPr>
          <a:xfrm>
            <a:off x="609600" y="565126"/>
            <a:ext cx="109728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609601" y="2024863"/>
            <a:ext cx="7505699"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Box 13"/>
          <p:cNvSpPr txBox="1"/>
          <p:nvPr userDrawn="1"/>
        </p:nvSpPr>
        <p:spPr>
          <a:xfrm>
            <a:off x="91181" y="6416000"/>
            <a:ext cx="6004819" cy="435504"/>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800" kern="1200" dirty="0">
                <a:solidFill>
                  <a:schemeClr val="bg1"/>
                </a:solidFill>
                <a:effectLst/>
                <a:latin typeface="Arial"/>
                <a:ea typeface="+mn-ea"/>
                <a:cs typeface="Arial"/>
              </a:rPr>
              <a:t>LLNL-PRES-XXXXXX</a:t>
            </a:r>
          </a:p>
          <a:p>
            <a:pPr marL="0" algn="l" defTabSz="457200" rtl="0" eaLnBrk="1" latinLnBrk="0" hangingPunct="1">
              <a:lnSpc>
                <a:spcPct val="90000"/>
              </a:lnSpc>
              <a:spcAft>
                <a:spcPts val="600"/>
              </a:spcAft>
            </a:pPr>
            <a:r>
              <a:rPr lang="en-US" sz="700" kern="1200" dirty="0">
                <a:solidFill>
                  <a:schemeClr val="bg1"/>
                </a:solidFill>
                <a:effectLst/>
                <a:latin typeface="Arial"/>
                <a:ea typeface="+mn-ea"/>
                <a:cs typeface="Arial"/>
              </a:rPr>
              <a:t>This work was performed under the auspices of the</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U.S. Department of Energy by Lawrence Livermore National Laboratory under contract DE-AC52-07NA27344.</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Lawrence Livermore National Security, LLC</a:t>
            </a:r>
          </a:p>
        </p:txBody>
      </p:sp>
      <p:pic>
        <p:nvPicPr>
          <p:cNvPr id="18" name="Picture 17" descr="LLNL_Logo_WHT-LRG.png"/>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10055018" y="6446832"/>
            <a:ext cx="1865376" cy="314676"/>
          </a:xfrm>
          <a:prstGeom prst="rect">
            <a:avLst/>
          </a:prstGeom>
        </p:spPr>
      </p:pic>
      <p:sp>
        <p:nvSpPr>
          <p:cNvPr id="20" name="Rectangle 19"/>
          <p:cNvSpPr/>
          <p:nvPr userDrawn="1"/>
        </p:nvSpPr>
        <p:spPr>
          <a:xfrm>
            <a:off x="0" y="0"/>
            <a:ext cx="12192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3" name="Text Placeholder 2"/>
          <p:cNvSpPr>
            <a:spLocks noGrp="1"/>
          </p:cNvSpPr>
          <p:nvPr>
            <p:ph type="body" sz="quarter" idx="14" hasCustomPrompt="1"/>
          </p:nvPr>
        </p:nvSpPr>
        <p:spPr>
          <a:xfrm>
            <a:off x="6096001" y="3096715"/>
            <a:ext cx="6096000" cy="477838"/>
          </a:xfrm>
        </p:spPr>
        <p:txBody>
          <a:bodyPr rIns="182880" anchor="b" anchorCtr="0">
            <a:noAutofit/>
          </a:bodyPr>
          <a:lstStyle>
            <a:lvl1pPr marL="57150" indent="0" algn="r">
              <a:spcBef>
                <a:spcPts val="0"/>
              </a:spcBef>
              <a:buNone/>
              <a:defRPr sz="16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dirty="0"/>
              <a:t>Authors Name</a:t>
            </a:r>
          </a:p>
          <a:p>
            <a:pPr lvl="0"/>
            <a:r>
              <a:rPr lang="en-US" dirty="0"/>
              <a:t>Title</a:t>
            </a:r>
          </a:p>
        </p:txBody>
      </p:sp>
    </p:spTree>
    <p:extLst>
      <p:ext uri="{BB962C8B-B14F-4D97-AF65-F5344CB8AC3E}">
        <p14:creationId xmlns:p14="http://schemas.microsoft.com/office/powerpoint/2010/main" val="2731974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2661223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609600" y="219514"/>
            <a:ext cx="109728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3193154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625947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301619"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1936412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6291532"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3584423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a:t>Click icon to add picture</a:t>
            </a:r>
            <a:endParaRPr lang="en-US" dirty="0"/>
          </a:p>
        </p:txBody>
      </p:sp>
      <p:sp>
        <p:nvSpPr>
          <p:cNvPr id="6" name="Title 5"/>
          <p:cNvSpPr>
            <a:spLocks noGrp="1"/>
          </p:cNvSpPr>
          <p:nvPr>
            <p:ph type="title"/>
          </p:nvPr>
        </p:nvSpPr>
        <p:spPr>
          <a:xfrm>
            <a:off x="5" y="7"/>
            <a:ext cx="12191999"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Tree>
    <p:extLst>
      <p:ext uri="{BB962C8B-B14F-4D97-AF65-F5344CB8AC3E}">
        <p14:creationId xmlns:p14="http://schemas.microsoft.com/office/powerpoint/2010/main" val="61890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6BC7-B3D2-3897-7D48-EEB4CD8B5C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3849A0-7EB8-7198-7EBF-B91837505E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613938-8A11-5F56-C90F-0E247E6FE765}"/>
              </a:ext>
            </a:extLst>
          </p:cNvPr>
          <p:cNvSpPr>
            <a:spLocks noGrp="1"/>
          </p:cNvSpPr>
          <p:nvPr>
            <p:ph type="dt" sz="half" idx="10"/>
          </p:nvPr>
        </p:nvSpPr>
        <p:spPr/>
        <p:txBody>
          <a:bodyPr/>
          <a:lstStyle/>
          <a:p>
            <a:fld id="{1BB99EF4-44F2-C74A-AD15-B1E0720EA16E}" type="datetimeFigureOut">
              <a:rPr lang="en-US" smtClean="0"/>
              <a:t>10/29/24</a:t>
            </a:fld>
            <a:endParaRPr lang="en-US"/>
          </a:p>
        </p:txBody>
      </p:sp>
      <p:sp>
        <p:nvSpPr>
          <p:cNvPr id="5" name="Footer Placeholder 4">
            <a:extLst>
              <a:ext uri="{FF2B5EF4-FFF2-40B4-BE49-F238E27FC236}">
                <a16:creationId xmlns:a16="http://schemas.microsoft.com/office/drawing/2014/main" id="{C4062E9E-1C04-DA57-B6A3-86F39166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63CF1-E324-4A09-080B-2C434D6DD8AA}"/>
              </a:ext>
            </a:extLst>
          </p:cNvPr>
          <p:cNvSpPr>
            <a:spLocks noGrp="1"/>
          </p:cNvSpPr>
          <p:nvPr>
            <p:ph type="sldNum" sz="quarter" idx="12"/>
          </p:nvPr>
        </p:nvSpPr>
        <p:spPr/>
        <p:txBody>
          <a:bodyPr/>
          <a:lstStyle/>
          <a:p>
            <a:fld id="{B218F83D-099D-DA47-93B6-77490E8D82AD}" type="slidenum">
              <a:rPr lang="en-US" smtClean="0"/>
              <a:t>‹#›</a:t>
            </a:fld>
            <a:endParaRPr lang="en-US"/>
          </a:p>
        </p:txBody>
      </p:sp>
    </p:spTree>
    <p:extLst>
      <p:ext uri="{BB962C8B-B14F-4D97-AF65-F5344CB8AC3E}">
        <p14:creationId xmlns:p14="http://schemas.microsoft.com/office/powerpoint/2010/main" val="2029877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a:t>Click icon to add picture</a:t>
            </a:r>
            <a:endParaRPr lang="en-US" dirty="0"/>
          </a:p>
        </p:txBody>
      </p:sp>
    </p:spTree>
    <p:extLst>
      <p:ext uri="{BB962C8B-B14F-4D97-AF65-F5344CB8AC3E}">
        <p14:creationId xmlns:p14="http://schemas.microsoft.com/office/powerpoint/2010/main" val="3734714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9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p:cNvPicPr>
          <p:nvPr userDrawn="1"/>
        </p:nvPicPr>
        <p:blipFill>
          <a:blip r:embed="rId2"/>
          <a:stretch>
            <a:fillRect/>
          </a:stretch>
        </p:blipFill>
        <p:spPr>
          <a:xfrm>
            <a:off x="962469" y="5437487"/>
            <a:ext cx="3602736" cy="607768"/>
          </a:xfrm>
          <a:prstGeom prst="rect">
            <a:avLst/>
          </a:prstGeom>
        </p:spPr>
      </p:pic>
    </p:spTree>
    <p:extLst>
      <p:ext uri="{BB962C8B-B14F-4D97-AF65-F5344CB8AC3E}">
        <p14:creationId xmlns:p14="http://schemas.microsoft.com/office/powerpoint/2010/main" val="9811113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45671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EE518-358C-6D99-4DCB-2A6FA7503F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AA6E09-8C7C-D79D-E4C1-2673B7E100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128A06-2B13-B04D-5625-9F544B668FAC}"/>
              </a:ext>
            </a:extLst>
          </p:cNvPr>
          <p:cNvSpPr>
            <a:spLocks noGrp="1"/>
          </p:cNvSpPr>
          <p:nvPr>
            <p:ph type="dt" sz="half" idx="10"/>
          </p:nvPr>
        </p:nvSpPr>
        <p:spPr/>
        <p:txBody>
          <a:bodyPr/>
          <a:lstStyle/>
          <a:p>
            <a:fld id="{1BB99EF4-44F2-C74A-AD15-B1E0720EA16E}" type="datetimeFigureOut">
              <a:rPr lang="en-US" smtClean="0"/>
              <a:t>10/29/24</a:t>
            </a:fld>
            <a:endParaRPr lang="en-US"/>
          </a:p>
        </p:txBody>
      </p:sp>
      <p:sp>
        <p:nvSpPr>
          <p:cNvPr id="5" name="Footer Placeholder 4">
            <a:extLst>
              <a:ext uri="{FF2B5EF4-FFF2-40B4-BE49-F238E27FC236}">
                <a16:creationId xmlns:a16="http://schemas.microsoft.com/office/drawing/2014/main" id="{2528CD21-4064-1C41-9072-B9C23F8387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F0B38D-08F1-E4BC-3B86-FA6D07E3E35D}"/>
              </a:ext>
            </a:extLst>
          </p:cNvPr>
          <p:cNvSpPr>
            <a:spLocks noGrp="1"/>
          </p:cNvSpPr>
          <p:nvPr>
            <p:ph type="sldNum" sz="quarter" idx="12"/>
          </p:nvPr>
        </p:nvSpPr>
        <p:spPr/>
        <p:txBody>
          <a:bodyPr/>
          <a:lstStyle/>
          <a:p>
            <a:fld id="{B218F83D-099D-DA47-93B6-77490E8D82AD}" type="slidenum">
              <a:rPr lang="en-US" smtClean="0"/>
              <a:t>‹#›</a:t>
            </a:fld>
            <a:endParaRPr lang="en-US"/>
          </a:p>
        </p:txBody>
      </p:sp>
    </p:spTree>
    <p:extLst>
      <p:ext uri="{BB962C8B-B14F-4D97-AF65-F5344CB8AC3E}">
        <p14:creationId xmlns:p14="http://schemas.microsoft.com/office/powerpoint/2010/main" val="180749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38618-FDE7-759B-6E92-8DB5155AE2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A716EF-CF05-8ECD-6DA8-BEEB5881D3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6DFB33-831D-D4DD-E9B0-8ACB540D6A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38B21E-4713-4A5F-CF01-F6B6F3A4C39F}"/>
              </a:ext>
            </a:extLst>
          </p:cNvPr>
          <p:cNvSpPr>
            <a:spLocks noGrp="1"/>
          </p:cNvSpPr>
          <p:nvPr>
            <p:ph type="dt" sz="half" idx="10"/>
          </p:nvPr>
        </p:nvSpPr>
        <p:spPr/>
        <p:txBody>
          <a:bodyPr/>
          <a:lstStyle/>
          <a:p>
            <a:fld id="{1BB99EF4-44F2-C74A-AD15-B1E0720EA16E}" type="datetimeFigureOut">
              <a:rPr lang="en-US" smtClean="0"/>
              <a:t>10/29/24</a:t>
            </a:fld>
            <a:endParaRPr lang="en-US"/>
          </a:p>
        </p:txBody>
      </p:sp>
      <p:sp>
        <p:nvSpPr>
          <p:cNvPr id="6" name="Footer Placeholder 5">
            <a:extLst>
              <a:ext uri="{FF2B5EF4-FFF2-40B4-BE49-F238E27FC236}">
                <a16:creationId xmlns:a16="http://schemas.microsoft.com/office/drawing/2014/main" id="{12142EB8-9DEA-7600-66F0-2233DCD8EC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1F9BA5-72B8-B461-B0FD-0C9DD73F6498}"/>
              </a:ext>
            </a:extLst>
          </p:cNvPr>
          <p:cNvSpPr>
            <a:spLocks noGrp="1"/>
          </p:cNvSpPr>
          <p:nvPr>
            <p:ph type="sldNum" sz="quarter" idx="12"/>
          </p:nvPr>
        </p:nvSpPr>
        <p:spPr/>
        <p:txBody>
          <a:bodyPr/>
          <a:lstStyle/>
          <a:p>
            <a:fld id="{B218F83D-099D-DA47-93B6-77490E8D82AD}" type="slidenum">
              <a:rPr lang="en-US" smtClean="0"/>
              <a:t>‹#›</a:t>
            </a:fld>
            <a:endParaRPr lang="en-US"/>
          </a:p>
        </p:txBody>
      </p:sp>
    </p:spTree>
    <p:extLst>
      <p:ext uri="{BB962C8B-B14F-4D97-AF65-F5344CB8AC3E}">
        <p14:creationId xmlns:p14="http://schemas.microsoft.com/office/powerpoint/2010/main" val="1173432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DB00F-0032-73A1-C644-786BB6013C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E63642-2D3B-AC43-6324-4329A0BAA7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7F83C5-47E4-E7DE-200E-E931C7E4C1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5ED554-43DA-9A40-F814-300B5E5C82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9C37CE-2AD8-AE61-3CB3-0F96A348B8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FD6345-2DB1-B974-F75D-A7B0607D08EF}"/>
              </a:ext>
            </a:extLst>
          </p:cNvPr>
          <p:cNvSpPr>
            <a:spLocks noGrp="1"/>
          </p:cNvSpPr>
          <p:nvPr>
            <p:ph type="dt" sz="half" idx="10"/>
          </p:nvPr>
        </p:nvSpPr>
        <p:spPr/>
        <p:txBody>
          <a:bodyPr/>
          <a:lstStyle/>
          <a:p>
            <a:fld id="{1BB99EF4-44F2-C74A-AD15-B1E0720EA16E}" type="datetimeFigureOut">
              <a:rPr lang="en-US" smtClean="0"/>
              <a:t>10/29/24</a:t>
            </a:fld>
            <a:endParaRPr lang="en-US"/>
          </a:p>
        </p:txBody>
      </p:sp>
      <p:sp>
        <p:nvSpPr>
          <p:cNvPr id="8" name="Footer Placeholder 7">
            <a:extLst>
              <a:ext uri="{FF2B5EF4-FFF2-40B4-BE49-F238E27FC236}">
                <a16:creationId xmlns:a16="http://schemas.microsoft.com/office/drawing/2014/main" id="{EA06A9D2-1783-DFCF-E673-ED7C70F313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7D7C46-4513-85BB-EEED-484D925DC26C}"/>
              </a:ext>
            </a:extLst>
          </p:cNvPr>
          <p:cNvSpPr>
            <a:spLocks noGrp="1"/>
          </p:cNvSpPr>
          <p:nvPr>
            <p:ph type="sldNum" sz="quarter" idx="12"/>
          </p:nvPr>
        </p:nvSpPr>
        <p:spPr/>
        <p:txBody>
          <a:bodyPr/>
          <a:lstStyle/>
          <a:p>
            <a:fld id="{B218F83D-099D-DA47-93B6-77490E8D82AD}" type="slidenum">
              <a:rPr lang="en-US" smtClean="0"/>
              <a:t>‹#›</a:t>
            </a:fld>
            <a:endParaRPr lang="en-US"/>
          </a:p>
        </p:txBody>
      </p:sp>
    </p:spTree>
    <p:extLst>
      <p:ext uri="{BB962C8B-B14F-4D97-AF65-F5344CB8AC3E}">
        <p14:creationId xmlns:p14="http://schemas.microsoft.com/office/powerpoint/2010/main" val="3960356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3F4B-7EC6-4845-3D4C-25FABF33D7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2E15CA-0ABB-870C-EF24-921B737EFEF4}"/>
              </a:ext>
            </a:extLst>
          </p:cNvPr>
          <p:cNvSpPr>
            <a:spLocks noGrp="1"/>
          </p:cNvSpPr>
          <p:nvPr>
            <p:ph type="dt" sz="half" idx="10"/>
          </p:nvPr>
        </p:nvSpPr>
        <p:spPr/>
        <p:txBody>
          <a:bodyPr/>
          <a:lstStyle/>
          <a:p>
            <a:fld id="{1BB99EF4-44F2-C74A-AD15-B1E0720EA16E}" type="datetimeFigureOut">
              <a:rPr lang="en-US" smtClean="0"/>
              <a:t>10/29/24</a:t>
            </a:fld>
            <a:endParaRPr lang="en-US"/>
          </a:p>
        </p:txBody>
      </p:sp>
      <p:sp>
        <p:nvSpPr>
          <p:cNvPr id="4" name="Footer Placeholder 3">
            <a:extLst>
              <a:ext uri="{FF2B5EF4-FFF2-40B4-BE49-F238E27FC236}">
                <a16:creationId xmlns:a16="http://schemas.microsoft.com/office/drawing/2014/main" id="{191ACDEC-BCC7-F29C-2040-871E9C29A3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6BFD99-A742-5C44-C8C5-611B69395493}"/>
              </a:ext>
            </a:extLst>
          </p:cNvPr>
          <p:cNvSpPr>
            <a:spLocks noGrp="1"/>
          </p:cNvSpPr>
          <p:nvPr>
            <p:ph type="sldNum" sz="quarter" idx="12"/>
          </p:nvPr>
        </p:nvSpPr>
        <p:spPr/>
        <p:txBody>
          <a:bodyPr/>
          <a:lstStyle/>
          <a:p>
            <a:fld id="{B218F83D-099D-DA47-93B6-77490E8D82AD}" type="slidenum">
              <a:rPr lang="en-US" smtClean="0"/>
              <a:t>‹#›</a:t>
            </a:fld>
            <a:endParaRPr lang="en-US"/>
          </a:p>
        </p:txBody>
      </p:sp>
    </p:spTree>
    <p:extLst>
      <p:ext uri="{BB962C8B-B14F-4D97-AF65-F5344CB8AC3E}">
        <p14:creationId xmlns:p14="http://schemas.microsoft.com/office/powerpoint/2010/main" val="1092995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D88F1C-5F35-AFA2-B775-99245A681261}"/>
              </a:ext>
            </a:extLst>
          </p:cNvPr>
          <p:cNvSpPr>
            <a:spLocks noGrp="1"/>
          </p:cNvSpPr>
          <p:nvPr>
            <p:ph type="dt" sz="half" idx="10"/>
          </p:nvPr>
        </p:nvSpPr>
        <p:spPr/>
        <p:txBody>
          <a:bodyPr/>
          <a:lstStyle/>
          <a:p>
            <a:fld id="{1BB99EF4-44F2-C74A-AD15-B1E0720EA16E}" type="datetimeFigureOut">
              <a:rPr lang="en-US" smtClean="0"/>
              <a:t>10/29/24</a:t>
            </a:fld>
            <a:endParaRPr lang="en-US"/>
          </a:p>
        </p:txBody>
      </p:sp>
      <p:sp>
        <p:nvSpPr>
          <p:cNvPr id="3" name="Footer Placeholder 2">
            <a:extLst>
              <a:ext uri="{FF2B5EF4-FFF2-40B4-BE49-F238E27FC236}">
                <a16:creationId xmlns:a16="http://schemas.microsoft.com/office/drawing/2014/main" id="{7869A02B-1EA8-57E2-C3DF-31A5641231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F6E8D2-0ADE-0EB9-9B9C-A0FD0CD4CA5A}"/>
              </a:ext>
            </a:extLst>
          </p:cNvPr>
          <p:cNvSpPr>
            <a:spLocks noGrp="1"/>
          </p:cNvSpPr>
          <p:nvPr>
            <p:ph type="sldNum" sz="quarter" idx="12"/>
          </p:nvPr>
        </p:nvSpPr>
        <p:spPr/>
        <p:txBody>
          <a:bodyPr/>
          <a:lstStyle/>
          <a:p>
            <a:fld id="{B218F83D-099D-DA47-93B6-77490E8D82AD}" type="slidenum">
              <a:rPr lang="en-US" smtClean="0"/>
              <a:t>‹#›</a:t>
            </a:fld>
            <a:endParaRPr lang="en-US"/>
          </a:p>
        </p:txBody>
      </p:sp>
    </p:spTree>
    <p:extLst>
      <p:ext uri="{BB962C8B-B14F-4D97-AF65-F5344CB8AC3E}">
        <p14:creationId xmlns:p14="http://schemas.microsoft.com/office/powerpoint/2010/main" val="958031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75A5-1EEF-288E-267B-A1FD707432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C323C3-3E8E-24E3-4364-5D7CA8D56B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66B889-FD72-7160-5B0F-F1AF66278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946C98-76A8-A505-AF54-FC5320EC83F3}"/>
              </a:ext>
            </a:extLst>
          </p:cNvPr>
          <p:cNvSpPr>
            <a:spLocks noGrp="1"/>
          </p:cNvSpPr>
          <p:nvPr>
            <p:ph type="dt" sz="half" idx="10"/>
          </p:nvPr>
        </p:nvSpPr>
        <p:spPr/>
        <p:txBody>
          <a:bodyPr/>
          <a:lstStyle/>
          <a:p>
            <a:fld id="{1BB99EF4-44F2-C74A-AD15-B1E0720EA16E}" type="datetimeFigureOut">
              <a:rPr lang="en-US" smtClean="0"/>
              <a:t>10/29/24</a:t>
            </a:fld>
            <a:endParaRPr lang="en-US"/>
          </a:p>
        </p:txBody>
      </p:sp>
      <p:sp>
        <p:nvSpPr>
          <p:cNvPr id="6" name="Footer Placeholder 5">
            <a:extLst>
              <a:ext uri="{FF2B5EF4-FFF2-40B4-BE49-F238E27FC236}">
                <a16:creationId xmlns:a16="http://schemas.microsoft.com/office/drawing/2014/main" id="{F41CDF7E-F8D2-0EC4-1938-68FA6A6B75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1A1D27-334C-CBAD-2334-656942EA2829}"/>
              </a:ext>
            </a:extLst>
          </p:cNvPr>
          <p:cNvSpPr>
            <a:spLocks noGrp="1"/>
          </p:cNvSpPr>
          <p:nvPr>
            <p:ph type="sldNum" sz="quarter" idx="12"/>
          </p:nvPr>
        </p:nvSpPr>
        <p:spPr/>
        <p:txBody>
          <a:bodyPr/>
          <a:lstStyle/>
          <a:p>
            <a:fld id="{B218F83D-099D-DA47-93B6-77490E8D82AD}" type="slidenum">
              <a:rPr lang="en-US" smtClean="0"/>
              <a:t>‹#›</a:t>
            </a:fld>
            <a:endParaRPr lang="en-US"/>
          </a:p>
        </p:txBody>
      </p:sp>
    </p:spTree>
    <p:extLst>
      <p:ext uri="{BB962C8B-B14F-4D97-AF65-F5344CB8AC3E}">
        <p14:creationId xmlns:p14="http://schemas.microsoft.com/office/powerpoint/2010/main" val="915979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F0F2B-A6DF-C14D-1BBB-2747A02697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10DF8F-8CBA-6F67-39A6-0D19304275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531D0F-A6F3-9F80-FF2A-BDB90E1D46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011A65-A91F-C5C5-ED54-20DD801AFBBA}"/>
              </a:ext>
            </a:extLst>
          </p:cNvPr>
          <p:cNvSpPr>
            <a:spLocks noGrp="1"/>
          </p:cNvSpPr>
          <p:nvPr>
            <p:ph type="dt" sz="half" idx="10"/>
          </p:nvPr>
        </p:nvSpPr>
        <p:spPr/>
        <p:txBody>
          <a:bodyPr/>
          <a:lstStyle/>
          <a:p>
            <a:fld id="{1BB99EF4-44F2-C74A-AD15-B1E0720EA16E}" type="datetimeFigureOut">
              <a:rPr lang="en-US" smtClean="0"/>
              <a:t>10/29/24</a:t>
            </a:fld>
            <a:endParaRPr lang="en-US"/>
          </a:p>
        </p:txBody>
      </p:sp>
      <p:sp>
        <p:nvSpPr>
          <p:cNvPr id="6" name="Footer Placeholder 5">
            <a:extLst>
              <a:ext uri="{FF2B5EF4-FFF2-40B4-BE49-F238E27FC236}">
                <a16:creationId xmlns:a16="http://schemas.microsoft.com/office/drawing/2014/main" id="{62CE91B0-A20A-91C9-130F-C307AFEB2D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39F8D1-FA57-4E82-807B-27BBBE6C29EA}"/>
              </a:ext>
            </a:extLst>
          </p:cNvPr>
          <p:cNvSpPr>
            <a:spLocks noGrp="1"/>
          </p:cNvSpPr>
          <p:nvPr>
            <p:ph type="sldNum" sz="quarter" idx="12"/>
          </p:nvPr>
        </p:nvSpPr>
        <p:spPr/>
        <p:txBody>
          <a:bodyPr/>
          <a:lstStyle/>
          <a:p>
            <a:fld id="{B218F83D-099D-DA47-93B6-77490E8D82AD}" type="slidenum">
              <a:rPr lang="en-US" smtClean="0"/>
              <a:t>‹#›</a:t>
            </a:fld>
            <a:endParaRPr lang="en-US"/>
          </a:p>
        </p:txBody>
      </p:sp>
    </p:spTree>
    <p:extLst>
      <p:ext uri="{BB962C8B-B14F-4D97-AF65-F5344CB8AC3E}">
        <p14:creationId xmlns:p14="http://schemas.microsoft.com/office/powerpoint/2010/main" val="2150769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E9F06F-996D-49BB-5465-78A40BBB2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95662F-9CB8-CEF8-61E5-D908F71590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5C6940-F790-AD17-9F74-24610FFC09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B99EF4-44F2-C74A-AD15-B1E0720EA16E}" type="datetimeFigureOut">
              <a:rPr lang="en-US" smtClean="0"/>
              <a:t>10/29/24</a:t>
            </a:fld>
            <a:endParaRPr lang="en-US"/>
          </a:p>
        </p:txBody>
      </p:sp>
      <p:sp>
        <p:nvSpPr>
          <p:cNvPr id="5" name="Footer Placeholder 4">
            <a:extLst>
              <a:ext uri="{FF2B5EF4-FFF2-40B4-BE49-F238E27FC236}">
                <a16:creationId xmlns:a16="http://schemas.microsoft.com/office/drawing/2014/main" id="{C4A12771-33A3-367B-4400-A1AFCAA10E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A3B11DA-F9EC-8B59-4829-EFA84B2B2D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18F83D-099D-DA47-93B6-77490E8D82AD}" type="slidenum">
              <a:rPr lang="en-US" smtClean="0"/>
              <a:t>‹#›</a:t>
            </a:fld>
            <a:endParaRPr lang="en-US"/>
          </a:p>
        </p:txBody>
      </p:sp>
    </p:spTree>
    <p:extLst>
      <p:ext uri="{BB962C8B-B14F-4D97-AF65-F5344CB8AC3E}">
        <p14:creationId xmlns:p14="http://schemas.microsoft.com/office/powerpoint/2010/main" val="3987129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355080"/>
            <a:ext cx="12192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sz="1800" dirty="0">
              <a:latin typeface="Arial"/>
            </a:endParaRPr>
          </a:p>
        </p:txBody>
      </p:sp>
      <p:pic>
        <p:nvPicPr>
          <p:cNvPr id="8" name="Picture 7">
            <a:extLst>
              <a:ext uri="{FF2B5EF4-FFF2-40B4-BE49-F238E27FC236}">
                <a16:creationId xmlns:a16="http://schemas.microsoft.com/office/drawing/2014/main" id="{9C590909-6878-E44E-9AA0-07880FBE8AE0}"/>
              </a:ext>
            </a:extLst>
          </p:cNvPr>
          <p:cNvPicPr>
            <a:picLocks/>
          </p:cNvPicPr>
          <p:nvPr userDrawn="1"/>
        </p:nvPicPr>
        <p:blipFill rotWithShape="1">
          <a:blip r:embed="rId13" cstate="print">
            <a:extLst>
              <a:ext uri="{28A0092B-C50C-407E-A947-70E740481C1C}">
                <a14:useLocalDpi xmlns:a14="http://schemas.microsoft.com/office/drawing/2010/main"/>
              </a:ext>
            </a:extLst>
          </a:blip>
          <a:srcRect/>
          <a:stretch/>
        </p:blipFill>
        <p:spPr>
          <a:xfrm>
            <a:off x="170688" y="6492240"/>
            <a:ext cx="2743200" cy="283464"/>
          </a:xfrm>
          <a:prstGeom prst="rect">
            <a:avLst/>
          </a:prstGeom>
        </p:spPr>
      </p:pic>
      <p:sp>
        <p:nvSpPr>
          <p:cNvPr id="3" name="Text Placeholder 2"/>
          <p:cNvSpPr>
            <a:spLocks noGrp="1"/>
          </p:cNvSpPr>
          <p:nvPr>
            <p:ph type="body" idx="1"/>
          </p:nvPr>
        </p:nvSpPr>
        <p:spPr>
          <a:xfrm>
            <a:off x="609600" y="1441524"/>
            <a:ext cx="10972800" cy="4906889"/>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Rectangle 9"/>
          <p:cNvSpPr/>
          <p:nvPr/>
        </p:nvSpPr>
        <p:spPr bwMode="invGray">
          <a:xfrm>
            <a:off x="1" y="635508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latin typeface="Arial"/>
            </a:endParaRPr>
          </a:p>
        </p:txBody>
      </p:sp>
      <p:sp>
        <p:nvSpPr>
          <p:cNvPr id="19" name="Slide Number Placeholder 7"/>
          <p:cNvSpPr txBox="1">
            <a:spLocks/>
          </p:cNvSpPr>
          <p:nvPr/>
        </p:nvSpPr>
        <p:spPr>
          <a:xfrm>
            <a:off x="11768167" y="6403259"/>
            <a:ext cx="423836" cy="454747"/>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646609" y="6698653"/>
            <a:ext cx="1165161" cy="92333"/>
          </a:xfrm>
          <a:prstGeom prst="rect">
            <a:avLst/>
          </a:prstGeom>
          <a:noFill/>
        </p:spPr>
        <p:txBody>
          <a:bodyPr wrap="square" lIns="0" tIns="0" rIns="0" bIns="0" rtlCol="0" anchor="b" anchorCtr="0">
            <a:spAutoFit/>
          </a:bodyPr>
          <a:lstStyle/>
          <a:p>
            <a:pPr algn="l"/>
            <a:r>
              <a:rPr lang="en-US" sz="600" dirty="0">
                <a:latin typeface="Arial"/>
                <a:cs typeface="Arial"/>
              </a:rPr>
              <a:t>LLNL-PRES-xxxxxx</a:t>
            </a:r>
          </a:p>
        </p:txBody>
      </p:sp>
      <p:sp>
        <p:nvSpPr>
          <p:cNvPr id="2" name="Title Placeholder 1"/>
          <p:cNvSpPr>
            <a:spLocks noGrp="1"/>
          </p:cNvSpPr>
          <p:nvPr>
            <p:ph type="title"/>
          </p:nvPr>
        </p:nvSpPr>
        <p:spPr>
          <a:xfrm>
            <a:off x="609600" y="220136"/>
            <a:ext cx="109728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cxnSp>
        <p:nvCxnSpPr>
          <p:cNvPr id="5" name="Straight Connector 4"/>
          <p:cNvCxnSpPr/>
          <p:nvPr/>
        </p:nvCxnSpPr>
        <p:spPr>
          <a:xfrm>
            <a:off x="-8076" y="1267155"/>
            <a:ext cx="1220007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54311BD-8720-D040-927F-1192591CB67C}"/>
              </a:ext>
            </a:extLst>
          </p:cNvPr>
          <p:cNvPicPr>
            <a:picLocks/>
          </p:cNvPicPr>
          <p:nvPr userDrawn="1"/>
        </p:nvPicPr>
        <p:blipFill rotWithShape="1">
          <a:blip r:embed="rId14" cstate="print">
            <a:extLst>
              <a:ext uri="{28A0092B-C50C-407E-A947-70E740481C1C}">
                <a14:useLocalDpi xmlns:a14="http://schemas.microsoft.com/office/drawing/2010/main"/>
              </a:ext>
            </a:extLst>
          </a:blip>
          <a:srcRect/>
          <a:stretch/>
        </p:blipFill>
        <p:spPr>
          <a:xfrm>
            <a:off x="10944015" y="6446520"/>
            <a:ext cx="978408" cy="374904"/>
          </a:xfrm>
          <a:prstGeom prst="rect">
            <a:avLst/>
          </a:prstGeom>
        </p:spPr>
      </p:pic>
    </p:spTree>
    <p:extLst>
      <p:ext uri="{BB962C8B-B14F-4D97-AF65-F5344CB8AC3E}">
        <p14:creationId xmlns:p14="http://schemas.microsoft.com/office/powerpoint/2010/main" val="126349114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1.xml"/><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9.png"/><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600" y="286058"/>
            <a:ext cx="10972800" cy="1502664"/>
          </a:xfrm>
        </p:spPr>
        <p:txBody>
          <a:bodyPr>
            <a:noAutofit/>
          </a:bodyPr>
          <a:lstStyle/>
          <a:p>
            <a:r>
              <a:rPr lang="en-US" sz="3200" b="0" dirty="0">
                <a:effectLst/>
                <a:latin typeface="Calibri" panose="020F0502020204030204" pitchFamily="34" charset="0"/>
              </a:rPr>
              <a:t>Xenon-Doping of Liquid Argon with the CHILLAX Detector</a:t>
            </a:r>
            <a:br>
              <a:rPr lang="en-US" sz="3200" b="0" dirty="0"/>
            </a:br>
            <a:endParaRPr lang="en-US" sz="3200" b="0" dirty="0"/>
          </a:p>
        </p:txBody>
      </p:sp>
      <p:sp>
        <p:nvSpPr>
          <p:cNvPr id="4" name="Text Placeholder 4">
            <a:extLst>
              <a:ext uri="{FF2B5EF4-FFF2-40B4-BE49-F238E27FC236}">
                <a16:creationId xmlns:a16="http://schemas.microsoft.com/office/drawing/2014/main" id="{72BDA965-1187-5A27-D14B-78DA1A4466C3}"/>
              </a:ext>
            </a:extLst>
          </p:cNvPr>
          <p:cNvSpPr txBox="1">
            <a:spLocks/>
          </p:cNvSpPr>
          <p:nvPr/>
        </p:nvSpPr>
        <p:spPr>
          <a:xfrm>
            <a:off x="277091" y="1980451"/>
            <a:ext cx="4414824" cy="1106687"/>
          </a:xfrm>
          <a:prstGeom prst="rect">
            <a:avLst/>
          </a:prstGeom>
        </p:spPr>
        <p:txBody>
          <a:bodyPr vert="horz" lIns="0" tIns="0" rIns="182880" bIns="0" rtlCol="0" anchor="b" anchorCtr="0">
            <a:noAutofit/>
          </a:bodyPr>
          <a:lstStyle>
            <a:lvl1pPr marL="57150" indent="0" algn="r" rtl="0" eaLnBrk="1" latinLnBrk="0" hangingPunct="1">
              <a:spcBef>
                <a:spcPts val="0"/>
              </a:spcBef>
              <a:spcAft>
                <a:spcPts val="0"/>
              </a:spcAft>
              <a:buClr>
                <a:schemeClr val="accent1">
                  <a:lumMod val="75000"/>
                </a:schemeClr>
              </a:buClr>
              <a:buSzPct val="90000"/>
              <a:buFont typeface="Wingdings" charset="2"/>
              <a:buNone/>
              <a:tabLst/>
              <a:defRPr kumimoji="0" sz="1600" b="0" kern="1200">
                <a:solidFill>
                  <a:schemeClr val="tx1"/>
                </a:solidFill>
                <a:latin typeface="Calibri" panose="020F0502020204030204" pitchFamily="34" charset="0"/>
                <a:ea typeface="+mn-ea"/>
                <a:cs typeface="Calibri" panose="020F0502020204030204" pitchFamily="34" charset="0"/>
              </a:defRPr>
            </a:lvl1pPr>
            <a:lvl2pPr marL="342900" indent="0" algn="r" rtl="0" eaLnBrk="1" latinLnBrk="0" hangingPunct="1">
              <a:spcBef>
                <a:spcPts val="0"/>
              </a:spcBef>
              <a:spcAft>
                <a:spcPts val="0"/>
              </a:spcAft>
              <a:buClrTx/>
              <a:buSzPct val="90000"/>
              <a:buFont typeface="Calibri" panose="020F0502020204030204" pitchFamily="34" charset="0"/>
              <a:buNone/>
              <a:defRPr kumimoji="0" sz="1600" b="0" kern="1200">
                <a:solidFill>
                  <a:schemeClr val="tx1"/>
                </a:solidFill>
                <a:latin typeface="Calibri" panose="020F0502020204030204" pitchFamily="34" charset="0"/>
                <a:ea typeface="+mn-ea"/>
                <a:cs typeface="Calibri" panose="020F0502020204030204" pitchFamily="34" charset="0"/>
              </a:defRPr>
            </a:lvl2pPr>
            <a:lvl3pPr marL="628650" indent="0" algn="r" rtl="0" eaLnBrk="1" latinLnBrk="0" hangingPunct="1">
              <a:spcBef>
                <a:spcPts val="0"/>
              </a:spcBef>
              <a:spcAft>
                <a:spcPts val="0"/>
              </a:spcAft>
              <a:buClrTx/>
              <a:buSzPct val="90000"/>
              <a:buFont typeface="Arial" panose="020B0604020202020204" pitchFamily="34" charset="0"/>
              <a:buNone/>
              <a:defRPr kumimoji="0" sz="1600" b="0" kern="1200">
                <a:solidFill>
                  <a:schemeClr val="tx1"/>
                </a:solidFill>
                <a:latin typeface="Calibri" panose="020F0502020204030204" pitchFamily="34" charset="0"/>
                <a:ea typeface="+mn-ea"/>
                <a:cs typeface="Calibri" panose="020F0502020204030204" pitchFamily="34" charset="0"/>
              </a:defRPr>
            </a:lvl3pPr>
            <a:lvl4pPr marL="857250" indent="0" algn="r" rtl="0" eaLnBrk="1" latinLnBrk="0" hangingPunct="1">
              <a:spcBef>
                <a:spcPts val="0"/>
              </a:spcBef>
              <a:spcAft>
                <a:spcPts val="0"/>
              </a:spcAft>
              <a:buClrTx/>
              <a:buSzPct val="100000"/>
              <a:buFont typeface="Lucida Grande"/>
              <a:buNone/>
              <a:defRPr kumimoji="0" sz="1600" b="0" kern="1200">
                <a:solidFill>
                  <a:schemeClr val="tx1"/>
                </a:solidFill>
                <a:latin typeface="Calibri" panose="020F0502020204030204" pitchFamily="34" charset="0"/>
                <a:ea typeface="+mn-ea"/>
                <a:cs typeface="Calibri" panose="020F0502020204030204" pitchFamily="34" charset="0"/>
              </a:defRPr>
            </a:lvl4pPr>
            <a:lvl5pPr marL="1085850" indent="0" algn="r" rtl="0" eaLnBrk="1" latinLnBrk="0" hangingPunct="1">
              <a:spcBef>
                <a:spcPts val="0"/>
              </a:spcBef>
              <a:spcAft>
                <a:spcPts val="0"/>
              </a:spcAft>
              <a:buClrTx/>
              <a:buFont typeface="Arial"/>
              <a:buNone/>
              <a:tabLst>
                <a:tab pos="1200150" algn="l"/>
              </a:tabLst>
              <a:defRPr kumimoji="0" lang="en-US" sz="1600" b="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algn="l" defTabSz="914400"/>
            <a:r>
              <a:rPr lang="en-US" sz="2400" dirty="0"/>
              <a:t>James Kingston</a:t>
            </a:r>
          </a:p>
          <a:p>
            <a:pPr algn="l" defTabSz="914400"/>
            <a:r>
              <a:rPr lang="en-US" sz="2400" dirty="0"/>
              <a:t>2024 HEPCAT Annual Meeting</a:t>
            </a:r>
          </a:p>
          <a:p>
            <a:pPr algn="l" defTabSz="914400"/>
            <a:r>
              <a:rPr lang="en-US" sz="2400" dirty="0">
                <a:cs typeface="Lucida Handwriting"/>
              </a:rPr>
              <a:t>November 2nd, 2024</a:t>
            </a:r>
          </a:p>
        </p:txBody>
      </p:sp>
      <p:sp>
        <p:nvSpPr>
          <p:cNvPr id="2" name="TextBox 1">
            <a:extLst>
              <a:ext uri="{FF2B5EF4-FFF2-40B4-BE49-F238E27FC236}">
                <a16:creationId xmlns:a16="http://schemas.microsoft.com/office/drawing/2014/main" id="{30DB32B4-942F-7629-9A78-36BBD084CF53}"/>
              </a:ext>
            </a:extLst>
          </p:cNvPr>
          <p:cNvSpPr txBox="1"/>
          <p:nvPr/>
        </p:nvSpPr>
        <p:spPr>
          <a:xfrm>
            <a:off x="95536" y="6318914"/>
            <a:ext cx="1392072" cy="246221"/>
          </a:xfrm>
          <a:prstGeom prst="rect">
            <a:avLst/>
          </a:prstGeom>
          <a:solidFill>
            <a:schemeClr val="accent1"/>
          </a:solidFill>
        </p:spPr>
        <p:txBody>
          <a:bodyPr wrap="square" rtlCol="0">
            <a:spAutoFit/>
          </a:bodyPr>
          <a:lstStyle/>
          <a:p>
            <a:pPr algn="ctr"/>
            <a:r>
              <a:rPr lang="en-US" sz="1000" b="0" i="0" u="none" strike="noStrike" dirty="0">
                <a:solidFill>
                  <a:schemeClr val="bg1"/>
                </a:solidFill>
                <a:effectLst/>
                <a:latin typeface="Arial" panose="020B0604020202020204" pitchFamily="34" charset="0"/>
              </a:rPr>
              <a:t>LLNL-PRES-XXXXX</a:t>
            </a:r>
            <a:endParaRPr lang="en-US" sz="1000" dirty="0">
              <a:solidFill>
                <a:schemeClr val="bg1"/>
              </a:solidFill>
            </a:endParaRPr>
          </a:p>
        </p:txBody>
      </p:sp>
      <p:pic>
        <p:nvPicPr>
          <p:cNvPr id="1026" name="Picture 2">
            <a:extLst>
              <a:ext uri="{FF2B5EF4-FFF2-40B4-BE49-F238E27FC236}">
                <a16:creationId xmlns:a16="http://schemas.microsoft.com/office/drawing/2014/main" id="{24ED28EF-1C76-72F7-2FF8-5B6AD73E20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7388" y="1683328"/>
            <a:ext cx="1239677" cy="12396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awrence Livermore National Laboratory">
            <a:extLst>
              <a:ext uri="{FF2B5EF4-FFF2-40B4-BE49-F238E27FC236}">
                <a16:creationId xmlns:a16="http://schemas.microsoft.com/office/drawing/2014/main" id="{79009B2A-24B6-ADDA-1614-56C8EAEAF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6186" y="1710640"/>
            <a:ext cx="1239678" cy="12396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Yellow text and yellow letters with blue and yellow lines around it&#10;&#10;Description automatically generated">
            <a:extLst>
              <a:ext uri="{FF2B5EF4-FFF2-40B4-BE49-F238E27FC236}">
                <a16:creationId xmlns:a16="http://schemas.microsoft.com/office/drawing/2014/main" id="{09639FF3-5A2D-C827-B774-6076751D8E66}"/>
              </a:ext>
            </a:extLst>
          </p:cNvPr>
          <p:cNvPicPr>
            <a:picLocks noChangeAspect="1"/>
          </p:cNvPicPr>
          <p:nvPr/>
        </p:nvPicPr>
        <p:blipFill>
          <a:blip r:embed="rId5"/>
          <a:stretch>
            <a:fillRect/>
          </a:stretch>
        </p:blipFill>
        <p:spPr>
          <a:xfrm>
            <a:off x="6753656" y="1653959"/>
            <a:ext cx="2205986" cy="1403809"/>
          </a:xfrm>
          <a:prstGeom prst="rect">
            <a:avLst/>
          </a:prstGeom>
        </p:spPr>
      </p:pic>
      <p:pic>
        <p:nvPicPr>
          <p:cNvPr id="3" name="Picture 2" descr="High Energy Physics Consortium for Advanced Training | Training the next generation HEP instrumentalists">
            <a:extLst>
              <a:ext uri="{FF2B5EF4-FFF2-40B4-BE49-F238E27FC236}">
                <a16:creationId xmlns:a16="http://schemas.microsoft.com/office/drawing/2014/main" id="{C05948D8-18E8-44EB-29E6-487FA29169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2028" y="1508686"/>
            <a:ext cx="1953491" cy="19534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108;p19">
            <a:extLst>
              <a:ext uri="{FF2B5EF4-FFF2-40B4-BE49-F238E27FC236}">
                <a16:creationId xmlns:a16="http://schemas.microsoft.com/office/drawing/2014/main" id="{FCD375C2-1B2E-47E7-B9D2-A560DCB05CE2}"/>
              </a:ext>
            </a:extLst>
          </p:cNvPr>
          <p:cNvPicPr preferRelativeResize="0"/>
          <p:nvPr/>
        </p:nvPicPr>
        <p:blipFill rotWithShape="1">
          <a:blip r:embed="rId3">
            <a:alphaModFix/>
          </a:blip>
          <a:srcRect t="1115" b="10525"/>
          <a:stretch/>
        </p:blipFill>
        <p:spPr>
          <a:xfrm>
            <a:off x="-8778" y="1299931"/>
            <a:ext cx="4971192" cy="4683757"/>
          </a:xfrm>
          <a:prstGeom prst="rect">
            <a:avLst/>
          </a:prstGeom>
          <a:noFill/>
          <a:ln>
            <a:noFill/>
          </a:ln>
        </p:spPr>
      </p:pic>
      <p:sp>
        <p:nvSpPr>
          <p:cNvPr id="13" name="Title 12"/>
          <p:cNvSpPr>
            <a:spLocks noGrp="1"/>
          </p:cNvSpPr>
          <p:nvPr>
            <p:ph type="title"/>
          </p:nvPr>
        </p:nvSpPr>
        <p:spPr>
          <a:xfrm>
            <a:off x="2012707" y="158292"/>
            <a:ext cx="8530683" cy="1008771"/>
          </a:xfrm>
        </p:spPr>
        <p:txBody>
          <a:bodyPr/>
          <a:lstStyle/>
          <a:p>
            <a:pPr algn="ctr"/>
            <a:r>
              <a:rPr lang="en-US" b="0" dirty="0"/>
              <a:t>Xenon-Doping in Argon</a:t>
            </a:r>
            <a:endParaRPr lang="en-US" sz="2400" b="0" dirty="0"/>
          </a:p>
        </p:txBody>
      </p:sp>
      <p:sp>
        <p:nvSpPr>
          <p:cNvPr id="60" name="Google Shape;158;p21">
            <a:extLst>
              <a:ext uri="{FF2B5EF4-FFF2-40B4-BE49-F238E27FC236}">
                <a16:creationId xmlns:a16="http://schemas.microsoft.com/office/drawing/2014/main" id="{001A6603-76C7-4E35-AC5F-752513308A75}"/>
              </a:ext>
            </a:extLst>
          </p:cNvPr>
          <p:cNvSpPr txBox="1"/>
          <p:nvPr/>
        </p:nvSpPr>
        <p:spPr>
          <a:xfrm>
            <a:off x="8302" y="5834418"/>
            <a:ext cx="5269092" cy="644823"/>
          </a:xfrm>
          <a:prstGeom prst="rect">
            <a:avLst/>
          </a:prstGeom>
          <a:noFill/>
          <a:ln>
            <a:noFill/>
          </a:ln>
        </p:spPr>
        <p:txBody>
          <a:bodyPr spcFirstLastPara="1" wrap="square" lIns="91425" tIns="91425" rIns="91425" bIns="91425" anchor="t" anchorCtr="0">
            <a:noAutofit/>
          </a:bodyPr>
          <a:lstStyle/>
          <a:p>
            <a:r>
              <a:rPr lang="en-US" sz="1400" dirty="0"/>
              <a:t>E</a:t>
            </a:r>
            <a:r>
              <a:rPr lang="en" sz="1400" dirty="0"/>
              <a:t>mission spectra of xenon-doped argon gas mixtures at 1 atm in a gas proportional counter (</a:t>
            </a:r>
            <a:r>
              <a:rPr lang="en-US" sz="1400" dirty="0"/>
              <a:t>T. Takahashi et al. NIM </a:t>
            </a:r>
            <a:r>
              <a:rPr lang="en-US" sz="1400" b="1" dirty="0"/>
              <a:t>205</a:t>
            </a:r>
            <a:r>
              <a:rPr lang="en-US" sz="1400" dirty="0"/>
              <a:t>  591-596 (1983))</a:t>
            </a:r>
          </a:p>
          <a:p>
            <a:endParaRPr lang="en" sz="1400" dirty="0"/>
          </a:p>
          <a:p>
            <a:endParaRPr sz="1600" dirty="0"/>
          </a:p>
        </p:txBody>
      </p:sp>
      <p:sp>
        <p:nvSpPr>
          <p:cNvPr id="17" name="TextBox 16">
            <a:extLst>
              <a:ext uri="{FF2B5EF4-FFF2-40B4-BE49-F238E27FC236}">
                <a16:creationId xmlns:a16="http://schemas.microsoft.com/office/drawing/2014/main" id="{CCCAAA58-FD27-4ABF-929A-788BDE01D3D4}"/>
              </a:ext>
            </a:extLst>
          </p:cNvPr>
          <p:cNvSpPr txBox="1"/>
          <p:nvPr/>
        </p:nvSpPr>
        <p:spPr>
          <a:xfrm rot="20229731">
            <a:off x="3978621" y="2768752"/>
            <a:ext cx="1235786" cy="338554"/>
          </a:xfrm>
          <a:prstGeom prst="rect">
            <a:avLst/>
          </a:prstGeom>
          <a:noFill/>
        </p:spPr>
        <p:txBody>
          <a:bodyPr wrap="square" rtlCol="0">
            <a:spAutoFit/>
          </a:bodyPr>
          <a:lstStyle/>
          <a:p>
            <a:r>
              <a:rPr lang="en-US" sz="1600" dirty="0">
                <a:solidFill>
                  <a:srgbClr val="FF0000"/>
                </a:solidFill>
              </a:rPr>
              <a:t>5.9 ppm</a:t>
            </a:r>
          </a:p>
        </p:txBody>
      </p:sp>
      <p:sp>
        <p:nvSpPr>
          <p:cNvPr id="19" name="TextBox 18">
            <a:extLst>
              <a:ext uri="{FF2B5EF4-FFF2-40B4-BE49-F238E27FC236}">
                <a16:creationId xmlns:a16="http://schemas.microsoft.com/office/drawing/2014/main" id="{C42BCA6C-39F4-4E19-891C-0424D8516863}"/>
              </a:ext>
            </a:extLst>
          </p:cNvPr>
          <p:cNvSpPr txBox="1"/>
          <p:nvPr/>
        </p:nvSpPr>
        <p:spPr>
          <a:xfrm rot="20215578">
            <a:off x="3990912" y="3154527"/>
            <a:ext cx="1235786" cy="338554"/>
          </a:xfrm>
          <a:prstGeom prst="rect">
            <a:avLst/>
          </a:prstGeom>
          <a:noFill/>
        </p:spPr>
        <p:txBody>
          <a:bodyPr wrap="square" rtlCol="0">
            <a:spAutoFit/>
          </a:bodyPr>
          <a:lstStyle/>
          <a:p>
            <a:r>
              <a:rPr lang="en-US" sz="1600" dirty="0">
                <a:solidFill>
                  <a:srgbClr val="FF0000"/>
                </a:solidFill>
              </a:rPr>
              <a:t>78 ppm</a:t>
            </a:r>
          </a:p>
        </p:txBody>
      </p:sp>
      <p:sp>
        <p:nvSpPr>
          <p:cNvPr id="21" name="TextBox 20">
            <a:extLst>
              <a:ext uri="{FF2B5EF4-FFF2-40B4-BE49-F238E27FC236}">
                <a16:creationId xmlns:a16="http://schemas.microsoft.com/office/drawing/2014/main" id="{E8A662CC-2434-44DC-8380-CA8E1954DEBE}"/>
              </a:ext>
            </a:extLst>
          </p:cNvPr>
          <p:cNvSpPr txBox="1"/>
          <p:nvPr/>
        </p:nvSpPr>
        <p:spPr>
          <a:xfrm rot="16200000">
            <a:off x="3472710" y="4965640"/>
            <a:ext cx="741799" cy="338554"/>
          </a:xfrm>
          <a:prstGeom prst="rect">
            <a:avLst/>
          </a:prstGeom>
          <a:noFill/>
        </p:spPr>
        <p:txBody>
          <a:bodyPr wrap="square" rtlCol="0">
            <a:spAutoFit/>
          </a:bodyPr>
          <a:lstStyle/>
          <a:p>
            <a:r>
              <a:rPr lang="en-US" sz="1600" dirty="0">
                <a:solidFill>
                  <a:srgbClr val="FF0000"/>
                </a:solidFill>
              </a:rPr>
              <a:t>Xe</a:t>
            </a:r>
            <a:r>
              <a:rPr lang="en-US" sz="1600" baseline="-25000" dirty="0">
                <a:solidFill>
                  <a:srgbClr val="FF0000"/>
                </a:solidFill>
              </a:rPr>
              <a:t>2</a:t>
            </a:r>
            <a:endParaRPr lang="en-US" sz="1600" dirty="0">
              <a:solidFill>
                <a:srgbClr val="FF0000"/>
              </a:solidFill>
            </a:endParaRPr>
          </a:p>
        </p:txBody>
      </p:sp>
      <p:sp>
        <p:nvSpPr>
          <p:cNvPr id="25" name="TextBox 24">
            <a:extLst>
              <a:ext uri="{FF2B5EF4-FFF2-40B4-BE49-F238E27FC236}">
                <a16:creationId xmlns:a16="http://schemas.microsoft.com/office/drawing/2014/main" id="{358ADE47-41AA-4420-A1D3-CD6C5CACAB47}"/>
              </a:ext>
            </a:extLst>
          </p:cNvPr>
          <p:cNvSpPr txBox="1"/>
          <p:nvPr/>
        </p:nvSpPr>
        <p:spPr>
          <a:xfrm rot="16200000">
            <a:off x="1173959" y="1837156"/>
            <a:ext cx="741799" cy="338554"/>
          </a:xfrm>
          <a:prstGeom prst="rect">
            <a:avLst/>
          </a:prstGeom>
          <a:noFill/>
        </p:spPr>
        <p:txBody>
          <a:bodyPr wrap="square" rtlCol="0">
            <a:spAutoFit/>
          </a:bodyPr>
          <a:lstStyle/>
          <a:p>
            <a:r>
              <a:rPr lang="en-US" sz="1600" dirty="0">
                <a:solidFill>
                  <a:srgbClr val="FF0000"/>
                </a:solidFill>
              </a:rPr>
              <a:t>Ar</a:t>
            </a:r>
            <a:r>
              <a:rPr lang="en-US" sz="1600" baseline="-25000" dirty="0">
                <a:solidFill>
                  <a:srgbClr val="FF0000"/>
                </a:solidFill>
              </a:rPr>
              <a:t>2</a:t>
            </a:r>
            <a:endParaRPr lang="en-US" sz="1600" dirty="0">
              <a:solidFill>
                <a:srgbClr val="FF0000"/>
              </a:solidFill>
            </a:endParaRPr>
          </a:p>
        </p:txBody>
      </p:sp>
      <p:sp>
        <p:nvSpPr>
          <p:cNvPr id="26" name="TextBox 25">
            <a:extLst>
              <a:ext uri="{FF2B5EF4-FFF2-40B4-BE49-F238E27FC236}">
                <a16:creationId xmlns:a16="http://schemas.microsoft.com/office/drawing/2014/main" id="{2DD2BF8F-B537-48CB-80A1-E903BA40EB06}"/>
              </a:ext>
            </a:extLst>
          </p:cNvPr>
          <p:cNvSpPr txBox="1"/>
          <p:nvPr/>
        </p:nvSpPr>
        <p:spPr>
          <a:xfrm rot="16200000">
            <a:off x="2258499" y="3513929"/>
            <a:ext cx="741799" cy="338554"/>
          </a:xfrm>
          <a:prstGeom prst="rect">
            <a:avLst/>
          </a:prstGeom>
          <a:noFill/>
        </p:spPr>
        <p:txBody>
          <a:bodyPr wrap="square" rtlCol="0">
            <a:spAutoFit/>
          </a:bodyPr>
          <a:lstStyle/>
          <a:p>
            <a:r>
              <a:rPr lang="en-US" sz="1600" dirty="0">
                <a:solidFill>
                  <a:srgbClr val="FF0000"/>
                </a:solidFill>
              </a:rPr>
              <a:t>ArXe</a:t>
            </a:r>
          </a:p>
        </p:txBody>
      </p:sp>
      <p:sp>
        <p:nvSpPr>
          <p:cNvPr id="74" name="Google Shape;158;p21">
            <a:extLst>
              <a:ext uri="{FF2B5EF4-FFF2-40B4-BE49-F238E27FC236}">
                <a16:creationId xmlns:a16="http://schemas.microsoft.com/office/drawing/2014/main" id="{E753C626-701F-40E2-B3E3-C2EA3438B30A}"/>
              </a:ext>
            </a:extLst>
          </p:cNvPr>
          <p:cNvSpPr txBox="1"/>
          <p:nvPr/>
        </p:nvSpPr>
        <p:spPr>
          <a:xfrm>
            <a:off x="4869850" y="1296653"/>
            <a:ext cx="7313848" cy="4832966"/>
          </a:xfrm>
          <a:prstGeom prst="rect">
            <a:avLst/>
          </a:prstGeom>
          <a:noFill/>
          <a:ln>
            <a:noFill/>
          </a:ln>
        </p:spPr>
        <p:txBody>
          <a:bodyPr spcFirstLastPara="1" wrap="square" lIns="91425" tIns="91425" rIns="91425" bIns="91425" anchor="t" anchorCtr="0">
            <a:noAutofit/>
          </a:bodyPr>
          <a:lstStyle/>
          <a:p>
            <a:r>
              <a:rPr lang="en-US" sz="2400" dirty="0"/>
              <a:t>We expect most of the S2 light will be converted from Ar</a:t>
            </a:r>
            <a:r>
              <a:rPr lang="en-US" sz="2400" baseline="-25000" dirty="0"/>
              <a:t>2 </a:t>
            </a:r>
            <a:r>
              <a:rPr lang="en-US" sz="2400" dirty="0"/>
              <a:t>to ArXe and Xe</a:t>
            </a:r>
            <a:r>
              <a:rPr lang="en-US" sz="2400" baseline="-25000" dirty="0"/>
              <a:t>2 </a:t>
            </a:r>
            <a:r>
              <a:rPr lang="en-US" sz="2400" dirty="0"/>
              <a:t>with ~50 ppm of Xe addition to Ar gas. (And only ~10 ppm in the liquid)</a:t>
            </a:r>
          </a:p>
          <a:p>
            <a:endParaRPr lang="en-US" sz="2400" dirty="0"/>
          </a:p>
          <a:p>
            <a:pPr marL="342900" indent="-342900">
              <a:buFont typeface="Arial" panose="020B0604020202020204" pitchFamily="34" charset="0"/>
              <a:buChar char="•"/>
            </a:pPr>
            <a:r>
              <a:rPr lang="en-US" sz="2400" dirty="0"/>
              <a:t>Wavelength shifting from 128 nm to 149 nm: better PDE</a:t>
            </a:r>
          </a:p>
          <a:p>
            <a:pPr marL="342900" indent="-342900">
              <a:buFont typeface="Arial" panose="020B0604020202020204" pitchFamily="34" charset="0"/>
              <a:buChar char="•"/>
            </a:pPr>
            <a:r>
              <a:rPr lang="en-US" sz="2400" dirty="0"/>
              <a:t>Sharper scintillation pulses: better timing and less pileup</a:t>
            </a:r>
          </a:p>
          <a:p>
            <a:pPr marL="342900" indent="-342900">
              <a:buFont typeface="Arial" panose="020B0604020202020204" pitchFamily="34" charset="0"/>
              <a:buChar char="•"/>
            </a:pPr>
            <a:r>
              <a:rPr lang="en-US" sz="2400" dirty="0"/>
              <a:t>Boost to ionization yield: more electrons for same energy deposition</a:t>
            </a:r>
          </a:p>
          <a:p>
            <a:pPr marL="342900" indent="-342900">
              <a:buFont typeface="Arial" panose="020B0604020202020204" pitchFamily="34" charset="0"/>
              <a:buChar char="•"/>
            </a:pPr>
            <a:r>
              <a:rPr lang="en-US" sz="2400" dirty="0"/>
              <a:t>Lower excitation energy: easier to see individual electrons and more photons for same energy deposition</a:t>
            </a:r>
          </a:p>
          <a:p>
            <a:endParaRPr lang="en-US" sz="2400" dirty="0"/>
          </a:p>
          <a:p>
            <a:endParaRPr lang="en-US" sz="2400" dirty="0"/>
          </a:p>
          <a:p>
            <a:endParaRPr sz="2400" dirty="0"/>
          </a:p>
        </p:txBody>
      </p:sp>
    </p:spTree>
    <p:extLst>
      <p:ext uri="{BB962C8B-B14F-4D97-AF65-F5344CB8AC3E}">
        <p14:creationId xmlns:p14="http://schemas.microsoft.com/office/powerpoint/2010/main" val="4033988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Screen Shot 2022-09-13 at 11.36.22 AM.png">
            <a:extLst>
              <a:ext uri="{FF2B5EF4-FFF2-40B4-BE49-F238E27FC236}">
                <a16:creationId xmlns:a16="http://schemas.microsoft.com/office/drawing/2014/main" id="{6680B7A0-0E96-51A6-F12B-4111948C6F96}"/>
              </a:ext>
            </a:extLst>
          </p:cNvPr>
          <p:cNvPicPr>
            <a:picLocks noChangeAspect="1"/>
          </p:cNvPicPr>
          <p:nvPr/>
        </p:nvPicPr>
        <p:blipFill>
          <a:blip r:embed="rId2"/>
          <a:stretch>
            <a:fillRect/>
          </a:stretch>
        </p:blipFill>
        <p:spPr>
          <a:xfrm>
            <a:off x="2459605" y="2105732"/>
            <a:ext cx="5874121" cy="3546813"/>
          </a:xfrm>
          <a:prstGeom prst="rect">
            <a:avLst/>
          </a:prstGeom>
        </p:spPr>
      </p:pic>
      <p:sp>
        <p:nvSpPr>
          <p:cNvPr id="3" name="Rectangle 2">
            <a:extLst>
              <a:ext uri="{FF2B5EF4-FFF2-40B4-BE49-F238E27FC236}">
                <a16:creationId xmlns:a16="http://schemas.microsoft.com/office/drawing/2014/main" id="{235472C2-12B2-2A03-F664-648688058F90}"/>
              </a:ext>
            </a:extLst>
          </p:cNvPr>
          <p:cNvSpPr/>
          <p:nvPr/>
        </p:nvSpPr>
        <p:spPr bwMode="auto">
          <a:xfrm>
            <a:off x="1240119" y="2311187"/>
            <a:ext cx="291790" cy="3144642"/>
          </a:xfrm>
          <a:prstGeom prst="rect">
            <a:avLst/>
          </a:prstGeom>
          <a:solidFill>
            <a:schemeClr val="tx2">
              <a:lumMod val="20000"/>
              <a:lumOff val="80000"/>
            </a:scheme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4" name="Oval 3">
            <a:extLst>
              <a:ext uri="{FF2B5EF4-FFF2-40B4-BE49-F238E27FC236}">
                <a16:creationId xmlns:a16="http://schemas.microsoft.com/office/drawing/2014/main" id="{E5BBBDF7-90E3-2795-64E0-4BDBE201B7D4}"/>
              </a:ext>
            </a:extLst>
          </p:cNvPr>
          <p:cNvSpPr/>
          <p:nvPr/>
        </p:nvSpPr>
        <p:spPr bwMode="auto">
          <a:xfrm>
            <a:off x="1178556" y="3076672"/>
            <a:ext cx="124524" cy="133817"/>
          </a:xfrm>
          <a:prstGeom prst="ellipse">
            <a:avLst/>
          </a:prstGeom>
          <a:solidFill>
            <a:schemeClr val="accent1">
              <a:lumMod val="75000"/>
            </a:scheme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5" name="Oval 4">
            <a:extLst>
              <a:ext uri="{FF2B5EF4-FFF2-40B4-BE49-F238E27FC236}">
                <a16:creationId xmlns:a16="http://schemas.microsoft.com/office/drawing/2014/main" id="{FC669687-CAE6-718F-1D3E-25170E098815}"/>
              </a:ext>
            </a:extLst>
          </p:cNvPr>
          <p:cNvSpPr/>
          <p:nvPr/>
        </p:nvSpPr>
        <p:spPr bwMode="auto">
          <a:xfrm>
            <a:off x="1466629" y="3076672"/>
            <a:ext cx="124524" cy="133817"/>
          </a:xfrm>
          <a:prstGeom prst="ellipse">
            <a:avLst/>
          </a:prstGeom>
          <a:solidFill>
            <a:schemeClr val="accent1">
              <a:lumMod val="75000"/>
            </a:scheme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6" name="Rectangle 5">
            <a:extLst>
              <a:ext uri="{FF2B5EF4-FFF2-40B4-BE49-F238E27FC236}">
                <a16:creationId xmlns:a16="http://schemas.microsoft.com/office/drawing/2014/main" id="{711A6B72-5F8E-E2F4-4C4A-53E0FF41E8D8}"/>
              </a:ext>
            </a:extLst>
          </p:cNvPr>
          <p:cNvSpPr/>
          <p:nvPr/>
        </p:nvSpPr>
        <p:spPr bwMode="auto">
          <a:xfrm>
            <a:off x="707231" y="3111689"/>
            <a:ext cx="401023" cy="1571661"/>
          </a:xfrm>
          <a:prstGeom prst="rect">
            <a:avLst/>
          </a:prstGeom>
          <a:solidFill>
            <a:srgbClr val="A162D0"/>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spcBef>
                <a:spcPct val="0"/>
              </a:spcBef>
            </a:pPr>
            <a:endParaRPr lang="en-US" sz="1600">
              <a:solidFill>
                <a:srgbClr val="000000"/>
              </a:solidFill>
            </a:endParaRPr>
          </a:p>
        </p:txBody>
      </p:sp>
      <p:sp>
        <p:nvSpPr>
          <p:cNvPr id="7" name="Rectangle 6">
            <a:extLst>
              <a:ext uri="{FF2B5EF4-FFF2-40B4-BE49-F238E27FC236}">
                <a16:creationId xmlns:a16="http://schemas.microsoft.com/office/drawing/2014/main" id="{8B28EC43-B533-C5A0-C76D-0F370A2CF484}"/>
              </a:ext>
            </a:extLst>
          </p:cNvPr>
          <p:cNvSpPr/>
          <p:nvPr/>
        </p:nvSpPr>
        <p:spPr bwMode="auto">
          <a:xfrm>
            <a:off x="1655084" y="3111689"/>
            <a:ext cx="401023" cy="1571661"/>
          </a:xfrm>
          <a:prstGeom prst="rect">
            <a:avLst/>
          </a:prstGeom>
          <a:solidFill>
            <a:srgbClr val="A162D0"/>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spcBef>
                <a:spcPct val="0"/>
              </a:spcBef>
            </a:pPr>
            <a:endParaRPr lang="en-US" sz="1600">
              <a:solidFill>
                <a:srgbClr val="000000"/>
              </a:solidFill>
            </a:endParaRPr>
          </a:p>
        </p:txBody>
      </p:sp>
      <p:sp>
        <p:nvSpPr>
          <p:cNvPr id="8" name="Rectangle 7">
            <a:extLst>
              <a:ext uri="{FF2B5EF4-FFF2-40B4-BE49-F238E27FC236}">
                <a16:creationId xmlns:a16="http://schemas.microsoft.com/office/drawing/2014/main" id="{B2890553-3FE6-5850-2453-68635D6D6FE8}"/>
              </a:ext>
            </a:extLst>
          </p:cNvPr>
          <p:cNvSpPr/>
          <p:nvPr/>
        </p:nvSpPr>
        <p:spPr bwMode="auto">
          <a:xfrm>
            <a:off x="1110022" y="2311187"/>
            <a:ext cx="133815" cy="3144642"/>
          </a:xfrm>
          <a:prstGeom prst="rect">
            <a:avLst/>
          </a:prstGeom>
          <a:solidFill>
            <a:schemeClr val="tx1">
              <a:lumMod val="50000"/>
              <a:lumOff val="50000"/>
            </a:scheme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9" name="Rectangle 8">
            <a:extLst>
              <a:ext uri="{FF2B5EF4-FFF2-40B4-BE49-F238E27FC236}">
                <a16:creationId xmlns:a16="http://schemas.microsoft.com/office/drawing/2014/main" id="{FFF0621E-0058-05B0-BAEC-3B8F7C68E1B0}"/>
              </a:ext>
            </a:extLst>
          </p:cNvPr>
          <p:cNvSpPr/>
          <p:nvPr/>
        </p:nvSpPr>
        <p:spPr bwMode="auto">
          <a:xfrm>
            <a:off x="1528192" y="2311187"/>
            <a:ext cx="133815" cy="3144642"/>
          </a:xfrm>
          <a:prstGeom prst="rect">
            <a:avLst/>
          </a:prstGeom>
          <a:solidFill>
            <a:schemeClr val="tx1">
              <a:lumMod val="50000"/>
              <a:lumOff val="50000"/>
            </a:scheme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10" name="TextBox 9">
            <a:extLst>
              <a:ext uri="{FF2B5EF4-FFF2-40B4-BE49-F238E27FC236}">
                <a16:creationId xmlns:a16="http://schemas.microsoft.com/office/drawing/2014/main" id="{789FE58E-569B-1FFD-5DAF-EC502D012CCF}"/>
              </a:ext>
            </a:extLst>
          </p:cNvPr>
          <p:cNvSpPr txBox="1"/>
          <p:nvPr/>
        </p:nvSpPr>
        <p:spPr>
          <a:xfrm rot="16200000">
            <a:off x="170068" y="3669422"/>
            <a:ext cx="14886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Cooling source</a:t>
            </a:r>
            <a:endParaRPr lang="en-US" sz="1400">
              <a:cs typeface="Calibri"/>
            </a:endParaRPr>
          </a:p>
        </p:txBody>
      </p:sp>
      <p:sp>
        <p:nvSpPr>
          <p:cNvPr id="11" name="TextBox 10">
            <a:extLst>
              <a:ext uri="{FF2B5EF4-FFF2-40B4-BE49-F238E27FC236}">
                <a16:creationId xmlns:a16="http://schemas.microsoft.com/office/drawing/2014/main" id="{096B0306-2350-E691-A819-54D5575311DC}"/>
              </a:ext>
            </a:extLst>
          </p:cNvPr>
          <p:cNvSpPr txBox="1"/>
          <p:nvPr/>
        </p:nvSpPr>
        <p:spPr>
          <a:xfrm>
            <a:off x="1182970" y="2312690"/>
            <a:ext cx="52224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Calibri"/>
              </a:rPr>
              <a:t>Gas</a:t>
            </a:r>
          </a:p>
        </p:txBody>
      </p:sp>
      <p:cxnSp>
        <p:nvCxnSpPr>
          <p:cNvPr id="12" name="Straight Arrow Connector 11">
            <a:extLst>
              <a:ext uri="{FF2B5EF4-FFF2-40B4-BE49-F238E27FC236}">
                <a16:creationId xmlns:a16="http://schemas.microsoft.com/office/drawing/2014/main" id="{96FBC9AC-82D6-4B29-75D0-FFCEA5BA9130}"/>
              </a:ext>
            </a:extLst>
          </p:cNvPr>
          <p:cNvCxnSpPr/>
          <p:nvPr/>
        </p:nvCxnSpPr>
        <p:spPr>
          <a:xfrm>
            <a:off x="1380672" y="2553955"/>
            <a:ext cx="3717" cy="217451"/>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Up Arrow 12">
            <a:extLst>
              <a:ext uri="{FF2B5EF4-FFF2-40B4-BE49-F238E27FC236}">
                <a16:creationId xmlns:a16="http://schemas.microsoft.com/office/drawing/2014/main" id="{780B98C0-79EE-538F-3D3C-2C1354183ACD}"/>
              </a:ext>
            </a:extLst>
          </p:cNvPr>
          <p:cNvSpPr/>
          <p:nvPr/>
        </p:nvSpPr>
        <p:spPr>
          <a:xfrm>
            <a:off x="11147127" y="1377344"/>
            <a:ext cx="478872" cy="43097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38F7FCE-5CDF-DCBA-877C-14057BE92111}"/>
              </a:ext>
            </a:extLst>
          </p:cNvPr>
          <p:cNvCxnSpPr>
            <a:cxnSpLocks/>
          </p:cNvCxnSpPr>
          <p:nvPr/>
        </p:nvCxnSpPr>
        <p:spPr>
          <a:xfrm>
            <a:off x="11022496" y="2071586"/>
            <a:ext cx="105354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A5CBB8-1974-207F-16A3-17FB0199A830}"/>
              </a:ext>
            </a:extLst>
          </p:cNvPr>
          <p:cNvCxnSpPr>
            <a:cxnSpLocks/>
          </p:cNvCxnSpPr>
          <p:nvPr/>
        </p:nvCxnSpPr>
        <p:spPr>
          <a:xfrm>
            <a:off x="11022496" y="2456535"/>
            <a:ext cx="105354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59CF2D-E326-5B10-A543-37B89F6A4C54}"/>
              </a:ext>
            </a:extLst>
          </p:cNvPr>
          <p:cNvCxnSpPr>
            <a:cxnSpLocks/>
          </p:cNvCxnSpPr>
          <p:nvPr/>
        </p:nvCxnSpPr>
        <p:spPr>
          <a:xfrm>
            <a:off x="11022496" y="3760430"/>
            <a:ext cx="109993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0FF51F4-4791-20B2-34B3-42412A416858}"/>
              </a:ext>
            </a:extLst>
          </p:cNvPr>
          <p:cNvSpPr txBox="1"/>
          <p:nvPr/>
        </p:nvSpPr>
        <p:spPr>
          <a:xfrm>
            <a:off x="8724122" y="1886920"/>
            <a:ext cx="2338032" cy="307777"/>
          </a:xfrm>
          <a:prstGeom prst="rect">
            <a:avLst/>
          </a:prstGeom>
          <a:noFill/>
        </p:spPr>
        <p:txBody>
          <a:bodyPr wrap="square" rtlCol="0">
            <a:spAutoFit/>
          </a:bodyPr>
          <a:lstStyle/>
          <a:p>
            <a:pPr algn="r"/>
            <a:r>
              <a:rPr lang="en-US" sz="1400" dirty="0"/>
              <a:t>Xe Condenses (1.8 bar): 176 K</a:t>
            </a:r>
          </a:p>
        </p:txBody>
      </p:sp>
      <p:sp>
        <p:nvSpPr>
          <p:cNvPr id="18" name="TextBox 17">
            <a:extLst>
              <a:ext uri="{FF2B5EF4-FFF2-40B4-BE49-F238E27FC236}">
                <a16:creationId xmlns:a16="http://schemas.microsoft.com/office/drawing/2014/main" id="{4DEA7986-EC29-D23C-75CC-591DAEEB7401}"/>
              </a:ext>
            </a:extLst>
          </p:cNvPr>
          <p:cNvSpPr txBox="1"/>
          <p:nvPr/>
        </p:nvSpPr>
        <p:spPr>
          <a:xfrm>
            <a:off x="8938727" y="2249377"/>
            <a:ext cx="2103548" cy="307777"/>
          </a:xfrm>
          <a:prstGeom prst="rect">
            <a:avLst/>
          </a:prstGeom>
          <a:noFill/>
        </p:spPr>
        <p:txBody>
          <a:bodyPr wrap="square" rtlCol="0">
            <a:spAutoFit/>
          </a:bodyPr>
          <a:lstStyle/>
          <a:p>
            <a:pPr algn="r"/>
            <a:r>
              <a:rPr lang="en-US" sz="1400" dirty="0"/>
              <a:t>Xe Freezes (1.8 bar): 162 K</a:t>
            </a:r>
          </a:p>
        </p:txBody>
      </p:sp>
      <p:sp>
        <p:nvSpPr>
          <p:cNvPr id="19" name="TextBox 18">
            <a:extLst>
              <a:ext uri="{FF2B5EF4-FFF2-40B4-BE49-F238E27FC236}">
                <a16:creationId xmlns:a16="http://schemas.microsoft.com/office/drawing/2014/main" id="{BF494F94-4032-5B28-06F6-C67EE77DB1CE}"/>
              </a:ext>
            </a:extLst>
          </p:cNvPr>
          <p:cNvSpPr txBox="1"/>
          <p:nvPr/>
        </p:nvSpPr>
        <p:spPr>
          <a:xfrm>
            <a:off x="8799912" y="3617718"/>
            <a:ext cx="2262240" cy="307777"/>
          </a:xfrm>
          <a:prstGeom prst="rect">
            <a:avLst/>
          </a:prstGeom>
          <a:noFill/>
        </p:spPr>
        <p:txBody>
          <a:bodyPr wrap="square" rtlCol="0">
            <a:spAutoFit/>
          </a:bodyPr>
          <a:lstStyle/>
          <a:p>
            <a:pPr algn="r"/>
            <a:r>
              <a:rPr lang="en-US" sz="1400" dirty="0"/>
              <a:t>Ar Condenses (1.8 bar): 93 K</a:t>
            </a:r>
          </a:p>
        </p:txBody>
      </p:sp>
      <p:sp>
        <p:nvSpPr>
          <p:cNvPr id="20" name="TextBox 19">
            <a:extLst>
              <a:ext uri="{FF2B5EF4-FFF2-40B4-BE49-F238E27FC236}">
                <a16:creationId xmlns:a16="http://schemas.microsoft.com/office/drawing/2014/main" id="{10F1938B-2DEB-1A33-00B2-9EF8EE5F0AD0}"/>
              </a:ext>
            </a:extLst>
          </p:cNvPr>
          <p:cNvSpPr txBox="1"/>
          <p:nvPr/>
        </p:nvSpPr>
        <p:spPr>
          <a:xfrm>
            <a:off x="1144263" y="211572"/>
            <a:ext cx="10268607" cy="584775"/>
          </a:xfrm>
          <a:prstGeom prst="rect">
            <a:avLst/>
          </a:prstGeom>
          <a:noFill/>
        </p:spPr>
        <p:txBody>
          <a:bodyPr wrap="square" rtlCol="0">
            <a:spAutoFit/>
          </a:bodyPr>
          <a:lstStyle/>
          <a:p>
            <a:pPr algn="ctr"/>
            <a:r>
              <a:rPr lang="en-US" sz="3200" dirty="0">
                <a:solidFill>
                  <a:schemeClr val="tx2"/>
                </a:solidFill>
              </a:rPr>
              <a:t>Complications from Xenon-Doping</a:t>
            </a:r>
          </a:p>
        </p:txBody>
      </p:sp>
      <p:sp>
        <p:nvSpPr>
          <p:cNvPr id="24" name="TextBox 23">
            <a:extLst>
              <a:ext uri="{FF2B5EF4-FFF2-40B4-BE49-F238E27FC236}">
                <a16:creationId xmlns:a16="http://schemas.microsoft.com/office/drawing/2014/main" id="{4DF221EA-5803-CE1B-820C-7282B1F3F5A8}"/>
              </a:ext>
            </a:extLst>
          </p:cNvPr>
          <p:cNvSpPr txBox="1"/>
          <p:nvPr/>
        </p:nvSpPr>
        <p:spPr>
          <a:xfrm>
            <a:off x="265514" y="1316007"/>
            <a:ext cx="7958463" cy="830997"/>
          </a:xfrm>
          <a:prstGeom prst="rect">
            <a:avLst/>
          </a:prstGeom>
          <a:noFill/>
        </p:spPr>
        <p:txBody>
          <a:bodyPr wrap="square" rtlCol="0">
            <a:spAutoFit/>
          </a:bodyPr>
          <a:lstStyle/>
          <a:p>
            <a:r>
              <a:rPr lang="en-US" sz="2400" dirty="0"/>
              <a:t>The large temperature discrepancy between xenon and argon boiling points are a major source of system instability</a:t>
            </a:r>
          </a:p>
        </p:txBody>
      </p:sp>
      <p:sp>
        <p:nvSpPr>
          <p:cNvPr id="25" name="TextBox 24">
            <a:extLst>
              <a:ext uri="{FF2B5EF4-FFF2-40B4-BE49-F238E27FC236}">
                <a16:creationId xmlns:a16="http://schemas.microsoft.com/office/drawing/2014/main" id="{9245578A-544D-A14E-C088-9BD26ADDF105}"/>
              </a:ext>
            </a:extLst>
          </p:cNvPr>
          <p:cNvSpPr txBox="1"/>
          <p:nvPr/>
        </p:nvSpPr>
        <p:spPr>
          <a:xfrm>
            <a:off x="265514" y="5519136"/>
            <a:ext cx="10800590" cy="1200329"/>
          </a:xfrm>
          <a:prstGeom prst="rect">
            <a:avLst/>
          </a:prstGeom>
          <a:noFill/>
        </p:spPr>
        <p:txBody>
          <a:bodyPr wrap="square" rtlCol="0">
            <a:spAutoFit/>
          </a:bodyPr>
          <a:lstStyle/>
          <a:p>
            <a:r>
              <a:rPr lang="en-US" sz="1800" b="1" dirty="0"/>
              <a:t>Left: </a:t>
            </a:r>
            <a:r>
              <a:rPr lang="en-US" sz="1800" dirty="0"/>
              <a:t>Condensation of Xe-rich Ar gas causes Xe to freeze if Xe pressure exceeds saturation vapor pressure</a:t>
            </a:r>
            <a:endParaRPr lang="en-US" dirty="0"/>
          </a:p>
          <a:p>
            <a:r>
              <a:rPr lang="en-US" sz="1800" b="1" dirty="0"/>
              <a:t>Middle: </a:t>
            </a:r>
            <a:r>
              <a:rPr lang="en-US" sz="1800" dirty="0"/>
              <a:t>Evaporation of liquid mixture causes Xe concentration to increase in the liquid</a:t>
            </a:r>
            <a:endParaRPr lang="en-US" sz="1800" dirty="0">
              <a:cs typeface="Calibri"/>
            </a:endParaRPr>
          </a:p>
          <a:p>
            <a:r>
              <a:rPr lang="en-US" sz="1800" b="1" dirty="0"/>
              <a:t>Right: </a:t>
            </a:r>
            <a:r>
              <a:rPr lang="en-US" sz="1800" dirty="0"/>
              <a:t>Unintended evaporation of liquid isolated by surface tension can cause Xe ice to form</a:t>
            </a:r>
            <a:endParaRPr lang="en-US" sz="1800" dirty="0">
              <a:cs typeface="Calibri"/>
            </a:endParaRPr>
          </a:p>
          <a:p>
            <a:endParaRPr lang="en-US" dirty="0"/>
          </a:p>
        </p:txBody>
      </p:sp>
      <p:cxnSp>
        <p:nvCxnSpPr>
          <p:cNvPr id="22" name="Straight Connector 21">
            <a:extLst>
              <a:ext uri="{FF2B5EF4-FFF2-40B4-BE49-F238E27FC236}">
                <a16:creationId xmlns:a16="http://schemas.microsoft.com/office/drawing/2014/main" id="{7C6A9AA7-6596-1395-3FC9-587D18045BAC}"/>
              </a:ext>
            </a:extLst>
          </p:cNvPr>
          <p:cNvCxnSpPr>
            <a:cxnSpLocks/>
          </p:cNvCxnSpPr>
          <p:nvPr/>
        </p:nvCxnSpPr>
        <p:spPr>
          <a:xfrm>
            <a:off x="10987608" y="5686550"/>
            <a:ext cx="109993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480FB3D-E998-D056-A65E-32992B16E562}"/>
              </a:ext>
            </a:extLst>
          </p:cNvPr>
          <p:cNvSpPr txBox="1"/>
          <p:nvPr/>
        </p:nvSpPr>
        <p:spPr>
          <a:xfrm>
            <a:off x="8765024" y="5543838"/>
            <a:ext cx="2262240" cy="307777"/>
          </a:xfrm>
          <a:prstGeom prst="rect">
            <a:avLst/>
          </a:prstGeom>
          <a:noFill/>
        </p:spPr>
        <p:txBody>
          <a:bodyPr wrap="square" rtlCol="0">
            <a:spAutoFit/>
          </a:bodyPr>
          <a:lstStyle/>
          <a:p>
            <a:pPr algn="r"/>
            <a:r>
              <a:rPr lang="en-US" sz="1400" dirty="0"/>
              <a:t>0 K</a:t>
            </a:r>
          </a:p>
        </p:txBody>
      </p:sp>
      <p:sp>
        <p:nvSpPr>
          <p:cNvPr id="26" name="TextBox 25">
            <a:extLst>
              <a:ext uri="{FF2B5EF4-FFF2-40B4-BE49-F238E27FC236}">
                <a16:creationId xmlns:a16="http://schemas.microsoft.com/office/drawing/2014/main" id="{7ED23D42-DEB5-3947-A80E-EBEEA5AE4FD6}"/>
              </a:ext>
            </a:extLst>
          </p:cNvPr>
          <p:cNvSpPr txBox="1"/>
          <p:nvPr/>
        </p:nvSpPr>
        <p:spPr>
          <a:xfrm>
            <a:off x="11595618" y="1571335"/>
            <a:ext cx="300487" cy="369332"/>
          </a:xfrm>
          <a:prstGeom prst="rect">
            <a:avLst/>
          </a:prstGeom>
          <a:noFill/>
        </p:spPr>
        <p:txBody>
          <a:bodyPr wrap="square" rtlCol="0">
            <a:spAutoFit/>
          </a:bodyPr>
          <a:lstStyle/>
          <a:p>
            <a:r>
              <a:rPr lang="en-US" dirty="0"/>
              <a:t>T</a:t>
            </a:r>
          </a:p>
        </p:txBody>
      </p:sp>
    </p:spTree>
    <p:extLst>
      <p:ext uri="{BB962C8B-B14F-4D97-AF65-F5344CB8AC3E}">
        <p14:creationId xmlns:p14="http://schemas.microsoft.com/office/powerpoint/2010/main" val="3189487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981202" y="74036"/>
            <a:ext cx="8530683" cy="1008771"/>
          </a:xfrm>
        </p:spPr>
        <p:txBody>
          <a:bodyPr/>
          <a:lstStyle/>
          <a:p>
            <a:pPr algn="ctr"/>
            <a:r>
              <a:rPr lang="en-US" b="0" dirty="0">
                <a:latin typeface="+mj-lt"/>
              </a:rPr>
              <a:t>Xenon-Doped Argon S2 Experiment</a:t>
            </a:r>
            <a:endParaRPr lang="en-US" sz="2400" b="0" dirty="0">
              <a:latin typeface="+mj-lt"/>
            </a:endParaRPr>
          </a:p>
        </p:txBody>
      </p:sp>
      <p:sp>
        <p:nvSpPr>
          <p:cNvPr id="277" name="Rectangle 276">
            <a:extLst>
              <a:ext uri="{FF2B5EF4-FFF2-40B4-BE49-F238E27FC236}">
                <a16:creationId xmlns:a16="http://schemas.microsoft.com/office/drawing/2014/main" id="{182C4A20-ADEF-4574-BB7E-18D28D3DB34E}"/>
              </a:ext>
            </a:extLst>
          </p:cNvPr>
          <p:cNvSpPr/>
          <p:nvPr/>
        </p:nvSpPr>
        <p:spPr bwMode="auto">
          <a:xfrm>
            <a:off x="4594372" y="1560352"/>
            <a:ext cx="5977155" cy="1236778"/>
          </a:xfrm>
          <a:prstGeom prst="rect">
            <a:avLst/>
          </a:prstGeom>
          <a:solidFill>
            <a:schemeClr val="tx2">
              <a:lumMod val="20000"/>
              <a:lumOff val="80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79" name="Rectangle 278">
            <a:extLst>
              <a:ext uri="{FF2B5EF4-FFF2-40B4-BE49-F238E27FC236}">
                <a16:creationId xmlns:a16="http://schemas.microsoft.com/office/drawing/2014/main" id="{84A6BFAB-4CFD-4FB7-92AA-B446C709E2E2}"/>
              </a:ext>
            </a:extLst>
          </p:cNvPr>
          <p:cNvSpPr/>
          <p:nvPr/>
        </p:nvSpPr>
        <p:spPr bwMode="auto">
          <a:xfrm>
            <a:off x="4613380" y="2790826"/>
            <a:ext cx="5955115" cy="3171174"/>
          </a:xfrm>
          <a:prstGeom prst="rect">
            <a:avLst/>
          </a:prstGeom>
          <a:solidFill>
            <a:schemeClr val="tx2">
              <a:lumMod val="40000"/>
              <a:lumOff val="60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81" name="Rectangle 280">
            <a:extLst>
              <a:ext uri="{FF2B5EF4-FFF2-40B4-BE49-F238E27FC236}">
                <a16:creationId xmlns:a16="http://schemas.microsoft.com/office/drawing/2014/main" id="{E8213D08-9F06-404A-9D17-AB7F5E74FF55}"/>
              </a:ext>
            </a:extLst>
          </p:cNvPr>
          <p:cNvSpPr/>
          <p:nvPr/>
        </p:nvSpPr>
        <p:spPr bwMode="auto">
          <a:xfrm>
            <a:off x="4594371" y="1560353"/>
            <a:ext cx="5977156" cy="4409959"/>
          </a:xfrm>
          <a:prstGeom prst="rect">
            <a:avLst/>
          </a:prstGeom>
          <a:noFill/>
          <a:ln w="50800">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87" name="TextBox 286">
            <a:extLst>
              <a:ext uri="{FF2B5EF4-FFF2-40B4-BE49-F238E27FC236}">
                <a16:creationId xmlns:a16="http://schemas.microsoft.com/office/drawing/2014/main" id="{16C4CDDD-5500-46DE-A774-AA887F1EEFEB}"/>
              </a:ext>
            </a:extLst>
          </p:cNvPr>
          <p:cNvSpPr txBox="1"/>
          <p:nvPr/>
        </p:nvSpPr>
        <p:spPr>
          <a:xfrm>
            <a:off x="4644703" y="5957357"/>
            <a:ext cx="1641988" cy="369332"/>
          </a:xfrm>
          <a:prstGeom prst="rect">
            <a:avLst/>
          </a:prstGeom>
          <a:noFill/>
        </p:spPr>
        <p:txBody>
          <a:bodyPr wrap="none" rtlCol="0">
            <a:spAutoFit/>
          </a:bodyPr>
          <a:lstStyle/>
          <a:p>
            <a:r>
              <a:rPr lang="en-US" dirty="0"/>
              <a:t>Detector Vessel</a:t>
            </a:r>
          </a:p>
        </p:txBody>
      </p:sp>
      <p:grpSp>
        <p:nvGrpSpPr>
          <p:cNvPr id="322" name="Group 321">
            <a:extLst>
              <a:ext uri="{FF2B5EF4-FFF2-40B4-BE49-F238E27FC236}">
                <a16:creationId xmlns:a16="http://schemas.microsoft.com/office/drawing/2014/main" id="{9F3C6000-D03D-4D35-9216-266E2A821FF3}"/>
              </a:ext>
            </a:extLst>
          </p:cNvPr>
          <p:cNvGrpSpPr/>
          <p:nvPr/>
        </p:nvGrpSpPr>
        <p:grpSpPr>
          <a:xfrm>
            <a:off x="5408102" y="3037273"/>
            <a:ext cx="4474954" cy="1246768"/>
            <a:chOff x="3405930" y="2984145"/>
            <a:chExt cx="4474954" cy="1246768"/>
          </a:xfrm>
        </p:grpSpPr>
        <p:grpSp>
          <p:nvGrpSpPr>
            <p:cNvPr id="297" name="Group 296">
              <a:extLst>
                <a:ext uri="{FF2B5EF4-FFF2-40B4-BE49-F238E27FC236}">
                  <a16:creationId xmlns:a16="http://schemas.microsoft.com/office/drawing/2014/main" id="{3A64D632-9832-44F2-96C0-B2D8135BC6AD}"/>
                </a:ext>
              </a:extLst>
            </p:cNvPr>
            <p:cNvGrpSpPr/>
            <p:nvPr/>
          </p:nvGrpSpPr>
          <p:grpSpPr>
            <a:xfrm>
              <a:off x="3405930" y="2989674"/>
              <a:ext cx="144837" cy="1241239"/>
              <a:chOff x="3389152" y="3090341"/>
              <a:chExt cx="144837" cy="1241239"/>
            </a:xfrm>
          </p:grpSpPr>
          <p:sp>
            <p:nvSpPr>
              <p:cNvPr id="288" name="Oval 287">
                <a:extLst>
                  <a:ext uri="{FF2B5EF4-FFF2-40B4-BE49-F238E27FC236}">
                    <a16:creationId xmlns:a16="http://schemas.microsoft.com/office/drawing/2014/main" id="{7557B451-917B-4387-BF9F-96E3DBC967F6}"/>
                  </a:ext>
                </a:extLst>
              </p:cNvPr>
              <p:cNvSpPr>
                <a:spLocks noChangeAspect="1"/>
              </p:cNvSpPr>
              <p:nvPr/>
            </p:nvSpPr>
            <p:spPr bwMode="auto">
              <a:xfrm>
                <a:off x="3389156" y="3090341"/>
                <a:ext cx="144833" cy="144833"/>
              </a:xfrm>
              <a:prstGeom prst="ellipse">
                <a:avLst/>
              </a:prstGeom>
              <a:solidFill>
                <a:srgbClr val="FFC000"/>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90" name="Oval 289">
                <a:extLst>
                  <a:ext uri="{FF2B5EF4-FFF2-40B4-BE49-F238E27FC236}">
                    <a16:creationId xmlns:a16="http://schemas.microsoft.com/office/drawing/2014/main" id="{3B9E9E93-D2E2-4138-891A-2B7949EBDC0C}"/>
                  </a:ext>
                </a:extLst>
              </p:cNvPr>
              <p:cNvSpPr>
                <a:spLocks noChangeAspect="1"/>
              </p:cNvSpPr>
              <p:nvPr/>
            </p:nvSpPr>
            <p:spPr bwMode="auto">
              <a:xfrm>
                <a:off x="3389155" y="3356583"/>
                <a:ext cx="144833" cy="144833"/>
              </a:xfrm>
              <a:prstGeom prst="ellipse">
                <a:avLst/>
              </a:prstGeom>
              <a:solidFill>
                <a:srgbClr val="FFC000"/>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92" name="Oval 291">
                <a:extLst>
                  <a:ext uri="{FF2B5EF4-FFF2-40B4-BE49-F238E27FC236}">
                    <a16:creationId xmlns:a16="http://schemas.microsoft.com/office/drawing/2014/main" id="{E49CE110-6AE0-4297-83FD-2081EC8A9910}"/>
                  </a:ext>
                </a:extLst>
              </p:cNvPr>
              <p:cNvSpPr>
                <a:spLocks noChangeAspect="1"/>
              </p:cNvSpPr>
              <p:nvPr/>
            </p:nvSpPr>
            <p:spPr bwMode="auto">
              <a:xfrm>
                <a:off x="3389154" y="3633016"/>
                <a:ext cx="144833" cy="144833"/>
              </a:xfrm>
              <a:prstGeom prst="ellipse">
                <a:avLst/>
              </a:prstGeom>
              <a:solidFill>
                <a:srgbClr val="FFC000"/>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94" name="Oval 293">
                <a:extLst>
                  <a:ext uri="{FF2B5EF4-FFF2-40B4-BE49-F238E27FC236}">
                    <a16:creationId xmlns:a16="http://schemas.microsoft.com/office/drawing/2014/main" id="{A18D3B4F-7A5C-4412-9841-0535A2AA6FE7}"/>
                  </a:ext>
                </a:extLst>
              </p:cNvPr>
              <p:cNvSpPr>
                <a:spLocks noChangeAspect="1"/>
              </p:cNvSpPr>
              <p:nvPr/>
            </p:nvSpPr>
            <p:spPr bwMode="auto">
              <a:xfrm>
                <a:off x="3389153" y="3909449"/>
                <a:ext cx="144833" cy="144833"/>
              </a:xfrm>
              <a:prstGeom prst="ellipse">
                <a:avLst/>
              </a:prstGeom>
              <a:solidFill>
                <a:srgbClr val="FFC000"/>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96" name="Oval 295">
                <a:extLst>
                  <a:ext uri="{FF2B5EF4-FFF2-40B4-BE49-F238E27FC236}">
                    <a16:creationId xmlns:a16="http://schemas.microsoft.com/office/drawing/2014/main" id="{39E36D23-D918-453C-B5C0-EBF84DE503BA}"/>
                  </a:ext>
                </a:extLst>
              </p:cNvPr>
              <p:cNvSpPr>
                <a:spLocks noChangeAspect="1"/>
              </p:cNvSpPr>
              <p:nvPr/>
            </p:nvSpPr>
            <p:spPr bwMode="auto">
              <a:xfrm>
                <a:off x="3389152" y="4186747"/>
                <a:ext cx="144833" cy="144833"/>
              </a:xfrm>
              <a:prstGeom prst="ellipse">
                <a:avLst/>
              </a:prstGeom>
              <a:solidFill>
                <a:srgbClr val="FFC000"/>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grpSp>
        <p:grpSp>
          <p:nvGrpSpPr>
            <p:cNvPr id="298" name="Group 297">
              <a:extLst>
                <a:ext uri="{FF2B5EF4-FFF2-40B4-BE49-F238E27FC236}">
                  <a16:creationId xmlns:a16="http://schemas.microsoft.com/office/drawing/2014/main" id="{28BE3C3C-CC62-43F2-A1D3-DCA8A1593144}"/>
                </a:ext>
              </a:extLst>
            </p:cNvPr>
            <p:cNvGrpSpPr/>
            <p:nvPr/>
          </p:nvGrpSpPr>
          <p:grpSpPr>
            <a:xfrm>
              <a:off x="7736047" y="2984145"/>
              <a:ext cx="144837" cy="1241239"/>
              <a:chOff x="3389152" y="3090341"/>
              <a:chExt cx="144837" cy="1241239"/>
            </a:xfrm>
          </p:grpSpPr>
          <p:sp>
            <p:nvSpPr>
              <p:cNvPr id="299" name="Oval 298">
                <a:extLst>
                  <a:ext uri="{FF2B5EF4-FFF2-40B4-BE49-F238E27FC236}">
                    <a16:creationId xmlns:a16="http://schemas.microsoft.com/office/drawing/2014/main" id="{E8153B69-830D-4D99-896A-C089EE7B9A40}"/>
                  </a:ext>
                </a:extLst>
              </p:cNvPr>
              <p:cNvSpPr>
                <a:spLocks noChangeAspect="1"/>
              </p:cNvSpPr>
              <p:nvPr/>
            </p:nvSpPr>
            <p:spPr bwMode="auto">
              <a:xfrm>
                <a:off x="3389156" y="3090341"/>
                <a:ext cx="144833" cy="144833"/>
              </a:xfrm>
              <a:prstGeom prst="ellipse">
                <a:avLst/>
              </a:prstGeom>
              <a:solidFill>
                <a:srgbClr val="FFC000"/>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300" name="Oval 299">
                <a:extLst>
                  <a:ext uri="{FF2B5EF4-FFF2-40B4-BE49-F238E27FC236}">
                    <a16:creationId xmlns:a16="http://schemas.microsoft.com/office/drawing/2014/main" id="{067F7D06-63E3-4F1A-8D6D-C20907FA5C35}"/>
                  </a:ext>
                </a:extLst>
              </p:cNvPr>
              <p:cNvSpPr>
                <a:spLocks noChangeAspect="1"/>
              </p:cNvSpPr>
              <p:nvPr/>
            </p:nvSpPr>
            <p:spPr bwMode="auto">
              <a:xfrm>
                <a:off x="3389155" y="3356583"/>
                <a:ext cx="144833" cy="144833"/>
              </a:xfrm>
              <a:prstGeom prst="ellipse">
                <a:avLst/>
              </a:prstGeom>
              <a:solidFill>
                <a:srgbClr val="FFC000"/>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301" name="Oval 300">
                <a:extLst>
                  <a:ext uri="{FF2B5EF4-FFF2-40B4-BE49-F238E27FC236}">
                    <a16:creationId xmlns:a16="http://schemas.microsoft.com/office/drawing/2014/main" id="{A641BBB6-DD6C-4DCC-A7BD-80182F791DF9}"/>
                  </a:ext>
                </a:extLst>
              </p:cNvPr>
              <p:cNvSpPr>
                <a:spLocks noChangeAspect="1"/>
              </p:cNvSpPr>
              <p:nvPr/>
            </p:nvSpPr>
            <p:spPr bwMode="auto">
              <a:xfrm>
                <a:off x="3389154" y="3633016"/>
                <a:ext cx="144833" cy="144833"/>
              </a:xfrm>
              <a:prstGeom prst="ellipse">
                <a:avLst/>
              </a:prstGeom>
              <a:solidFill>
                <a:srgbClr val="FFC000"/>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302" name="Oval 301">
                <a:extLst>
                  <a:ext uri="{FF2B5EF4-FFF2-40B4-BE49-F238E27FC236}">
                    <a16:creationId xmlns:a16="http://schemas.microsoft.com/office/drawing/2014/main" id="{D62CD594-C2B4-4A4F-BF16-1F3383FA5D1E}"/>
                  </a:ext>
                </a:extLst>
              </p:cNvPr>
              <p:cNvSpPr>
                <a:spLocks noChangeAspect="1"/>
              </p:cNvSpPr>
              <p:nvPr/>
            </p:nvSpPr>
            <p:spPr bwMode="auto">
              <a:xfrm>
                <a:off x="3389153" y="3909449"/>
                <a:ext cx="144833" cy="144833"/>
              </a:xfrm>
              <a:prstGeom prst="ellipse">
                <a:avLst/>
              </a:prstGeom>
              <a:solidFill>
                <a:srgbClr val="FFC000"/>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303" name="Oval 302">
                <a:extLst>
                  <a:ext uri="{FF2B5EF4-FFF2-40B4-BE49-F238E27FC236}">
                    <a16:creationId xmlns:a16="http://schemas.microsoft.com/office/drawing/2014/main" id="{AE5DF52B-84B2-4979-8231-5B1F52DD1CEB}"/>
                  </a:ext>
                </a:extLst>
              </p:cNvPr>
              <p:cNvSpPr>
                <a:spLocks noChangeAspect="1"/>
              </p:cNvSpPr>
              <p:nvPr/>
            </p:nvSpPr>
            <p:spPr bwMode="auto">
              <a:xfrm>
                <a:off x="3389152" y="4186747"/>
                <a:ext cx="144833" cy="144833"/>
              </a:xfrm>
              <a:prstGeom prst="ellipse">
                <a:avLst/>
              </a:prstGeom>
              <a:solidFill>
                <a:srgbClr val="FFC000"/>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grpSp>
      </p:grpSp>
      <p:cxnSp>
        <p:nvCxnSpPr>
          <p:cNvPr id="304" name="Straight Connector 303">
            <a:extLst>
              <a:ext uri="{FF2B5EF4-FFF2-40B4-BE49-F238E27FC236}">
                <a16:creationId xmlns:a16="http://schemas.microsoft.com/office/drawing/2014/main" id="{8E4C65E1-6945-4694-B1A4-32F6DF0EB683}"/>
              </a:ext>
            </a:extLst>
          </p:cNvPr>
          <p:cNvCxnSpPr>
            <a:cxnSpLocks/>
          </p:cNvCxnSpPr>
          <p:nvPr/>
        </p:nvCxnSpPr>
        <p:spPr>
          <a:xfrm flipH="1">
            <a:off x="5408103" y="4443066"/>
            <a:ext cx="4474949" cy="0"/>
          </a:xfrm>
          <a:prstGeom prst="line">
            <a:avLst/>
          </a:prstGeom>
          <a:ln w="50800" cmpd="sng">
            <a:solidFill>
              <a:srgbClr val="FFC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08" name="Straight Connector 307">
            <a:extLst>
              <a:ext uri="{FF2B5EF4-FFF2-40B4-BE49-F238E27FC236}">
                <a16:creationId xmlns:a16="http://schemas.microsoft.com/office/drawing/2014/main" id="{229343E8-7E43-4600-9101-0947AF078E1E}"/>
              </a:ext>
            </a:extLst>
          </p:cNvPr>
          <p:cNvCxnSpPr>
            <a:cxnSpLocks/>
          </p:cNvCxnSpPr>
          <p:nvPr/>
        </p:nvCxnSpPr>
        <p:spPr>
          <a:xfrm flipH="1">
            <a:off x="5408102" y="2909279"/>
            <a:ext cx="4474949" cy="0"/>
          </a:xfrm>
          <a:prstGeom prst="line">
            <a:avLst/>
          </a:prstGeom>
          <a:ln w="50800" cmpd="sng">
            <a:solidFill>
              <a:srgbClr val="FFC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23" name="Straight Connector 322">
            <a:extLst>
              <a:ext uri="{FF2B5EF4-FFF2-40B4-BE49-F238E27FC236}">
                <a16:creationId xmlns:a16="http://schemas.microsoft.com/office/drawing/2014/main" id="{4417DC2C-B35B-414E-9441-8EECDFEF392C}"/>
              </a:ext>
            </a:extLst>
          </p:cNvPr>
          <p:cNvCxnSpPr>
            <a:cxnSpLocks/>
          </p:cNvCxnSpPr>
          <p:nvPr/>
        </p:nvCxnSpPr>
        <p:spPr>
          <a:xfrm flipH="1">
            <a:off x="5408101" y="2541561"/>
            <a:ext cx="4474949" cy="0"/>
          </a:xfrm>
          <a:prstGeom prst="line">
            <a:avLst/>
          </a:prstGeom>
          <a:ln w="50800" cmpd="sng">
            <a:solidFill>
              <a:srgbClr val="FFC000"/>
            </a:solidFill>
            <a:prstDash val="sysDot"/>
          </a:ln>
          <a:effectLst/>
        </p:spPr>
        <p:style>
          <a:lnRef idx="2">
            <a:schemeClr val="accent1"/>
          </a:lnRef>
          <a:fillRef idx="0">
            <a:schemeClr val="accent1"/>
          </a:fillRef>
          <a:effectRef idx="1">
            <a:schemeClr val="accent1"/>
          </a:effectRef>
          <a:fontRef idx="minor">
            <a:schemeClr val="tx1"/>
          </a:fontRef>
        </p:style>
      </p:cxnSp>
      <p:sp>
        <p:nvSpPr>
          <p:cNvPr id="342" name="TextBox 341">
            <a:extLst>
              <a:ext uri="{FF2B5EF4-FFF2-40B4-BE49-F238E27FC236}">
                <a16:creationId xmlns:a16="http://schemas.microsoft.com/office/drawing/2014/main" id="{700A458C-1F23-4AEA-8853-408118B296C3}"/>
              </a:ext>
            </a:extLst>
          </p:cNvPr>
          <p:cNvSpPr txBox="1"/>
          <p:nvPr/>
        </p:nvSpPr>
        <p:spPr>
          <a:xfrm>
            <a:off x="4644703" y="5505201"/>
            <a:ext cx="2887778" cy="369332"/>
          </a:xfrm>
          <a:prstGeom prst="rect">
            <a:avLst/>
          </a:prstGeom>
          <a:noFill/>
        </p:spPr>
        <p:txBody>
          <a:bodyPr wrap="none" rtlCol="0">
            <a:spAutoFit/>
          </a:bodyPr>
          <a:lstStyle/>
          <a:p>
            <a:r>
              <a:rPr lang="en-US" dirty="0"/>
              <a:t>Liquid Argon + Xenon doping</a:t>
            </a:r>
          </a:p>
        </p:txBody>
      </p:sp>
      <p:sp>
        <p:nvSpPr>
          <p:cNvPr id="344" name="TextBox 343">
            <a:extLst>
              <a:ext uri="{FF2B5EF4-FFF2-40B4-BE49-F238E27FC236}">
                <a16:creationId xmlns:a16="http://schemas.microsoft.com/office/drawing/2014/main" id="{BC8E1138-1AD2-43E5-99CA-08ABA23C8B6C}"/>
              </a:ext>
            </a:extLst>
          </p:cNvPr>
          <p:cNvSpPr txBox="1"/>
          <p:nvPr/>
        </p:nvSpPr>
        <p:spPr>
          <a:xfrm>
            <a:off x="4646629" y="1619462"/>
            <a:ext cx="3601114" cy="369332"/>
          </a:xfrm>
          <a:prstGeom prst="rect">
            <a:avLst/>
          </a:prstGeom>
          <a:noFill/>
        </p:spPr>
        <p:txBody>
          <a:bodyPr wrap="none" rtlCol="0">
            <a:spAutoFit/>
          </a:bodyPr>
          <a:lstStyle/>
          <a:p>
            <a:r>
              <a:rPr lang="en-US" dirty="0"/>
              <a:t>Argon Gas + Xenon doping ~ 50 ppm</a:t>
            </a:r>
          </a:p>
        </p:txBody>
      </p:sp>
      <p:cxnSp>
        <p:nvCxnSpPr>
          <p:cNvPr id="345" name="Straight Connector 344">
            <a:extLst>
              <a:ext uri="{FF2B5EF4-FFF2-40B4-BE49-F238E27FC236}">
                <a16:creationId xmlns:a16="http://schemas.microsoft.com/office/drawing/2014/main" id="{7F7D9458-A451-4BB1-9BFF-7F61E16CEB62}"/>
              </a:ext>
            </a:extLst>
          </p:cNvPr>
          <p:cNvCxnSpPr>
            <a:cxnSpLocks/>
          </p:cNvCxnSpPr>
          <p:nvPr/>
        </p:nvCxnSpPr>
        <p:spPr>
          <a:xfrm>
            <a:off x="6676413" y="2415763"/>
            <a:ext cx="594200" cy="0"/>
          </a:xfrm>
          <a:prstGeom prst="line">
            <a:avLst/>
          </a:prstGeom>
          <a:ln w="50800" cmpd="sng">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347" name="Straight Connector 346">
            <a:extLst>
              <a:ext uri="{FF2B5EF4-FFF2-40B4-BE49-F238E27FC236}">
                <a16:creationId xmlns:a16="http://schemas.microsoft.com/office/drawing/2014/main" id="{85922223-D524-4875-AA20-7BB750F11994}"/>
              </a:ext>
            </a:extLst>
          </p:cNvPr>
          <p:cNvCxnSpPr>
            <a:cxnSpLocks/>
          </p:cNvCxnSpPr>
          <p:nvPr/>
        </p:nvCxnSpPr>
        <p:spPr>
          <a:xfrm>
            <a:off x="7984921" y="2415763"/>
            <a:ext cx="594200" cy="0"/>
          </a:xfrm>
          <a:prstGeom prst="line">
            <a:avLst/>
          </a:prstGeom>
          <a:ln w="50800" cmpd="sng">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348" name="Straight Connector 347">
            <a:extLst>
              <a:ext uri="{FF2B5EF4-FFF2-40B4-BE49-F238E27FC236}">
                <a16:creationId xmlns:a16="http://schemas.microsoft.com/office/drawing/2014/main" id="{87E49F03-A4FB-4E8E-A574-50AB340D261F}"/>
              </a:ext>
            </a:extLst>
          </p:cNvPr>
          <p:cNvCxnSpPr>
            <a:cxnSpLocks/>
          </p:cNvCxnSpPr>
          <p:nvPr/>
        </p:nvCxnSpPr>
        <p:spPr>
          <a:xfrm>
            <a:off x="7327763" y="2415763"/>
            <a:ext cx="594200" cy="0"/>
          </a:xfrm>
          <a:prstGeom prst="line">
            <a:avLst/>
          </a:prstGeom>
          <a:ln w="50800" cmpd="sng">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350" name="TextBox 349">
            <a:extLst>
              <a:ext uri="{FF2B5EF4-FFF2-40B4-BE49-F238E27FC236}">
                <a16:creationId xmlns:a16="http://schemas.microsoft.com/office/drawing/2014/main" id="{C4435834-C6C1-4124-9EF5-72296F2FF220}"/>
              </a:ext>
            </a:extLst>
          </p:cNvPr>
          <p:cNvSpPr txBox="1"/>
          <p:nvPr/>
        </p:nvSpPr>
        <p:spPr>
          <a:xfrm>
            <a:off x="7019281" y="2042588"/>
            <a:ext cx="1211165" cy="369332"/>
          </a:xfrm>
          <a:prstGeom prst="rect">
            <a:avLst/>
          </a:prstGeom>
          <a:noFill/>
        </p:spPr>
        <p:txBody>
          <a:bodyPr wrap="none" rtlCol="0">
            <a:spAutoFit/>
          </a:bodyPr>
          <a:lstStyle/>
          <a:p>
            <a:r>
              <a:rPr lang="en-US" dirty="0" err="1"/>
              <a:t>SiPM</a:t>
            </a:r>
            <a:r>
              <a:rPr lang="en-US" dirty="0"/>
              <a:t> Array</a:t>
            </a:r>
          </a:p>
        </p:txBody>
      </p:sp>
      <p:sp>
        <p:nvSpPr>
          <p:cNvPr id="414" name="Star: 5 Points 413">
            <a:extLst>
              <a:ext uri="{FF2B5EF4-FFF2-40B4-BE49-F238E27FC236}">
                <a16:creationId xmlns:a16="http://schemas.microsoft.com/office/drawing/2014/main" id="{4983E596-6A05-4F0E-9F37-2882ABE155E2}"/>
              </a:ext>
            </a:extLst>
          </p:cNvPr>
          <p:cNvSpPr>
            <a:spLocks noChangeAspect="1"/>
          </p:cNvSpPr>
          <p:nvPr/>
        </p:nvSpPr>
        <p:spPr bwMode="auto">
          <a:xfrm>
            <a:off x="6903565" y="3775434"/>
            <a:ext cx="445593" cy="445593"/>
          </a:xfrm>
          <a:prstGeom prst="star5">
            <a:avLst>
              <a:gd name="adj" fmla="val 26566"/>
              <a:gd name="hf" fmla="val 105146"/>
              <a:gd name="vf" fmla="val 110557"/>
            </a:avLst>
          </a:prstGeom>
          <a:solidFill>
            <a:srgbClr val="FFFF00"/>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413" name="TextBox 412">
            <a:extLst>
              <a:ext uri="{FF2B5EF4-FFF2-40B4-BE49-F238E27FC236}">
                <a16:creationId xmlns:a16="http://schemas.microsoft.com/office/drawing/2014/main" id="{1E9002D2-0C47-44E9-916F-5EB22B4D6B1F}"/>
              </a:ext>
            </a:extLst>
          </p:cNvPr>
          <p:cNvSpPr txBox="1"/>
          <p:nvPr/>
        </p:nvSpPr>
        <p:spPr>
          <a:xfrm>
            <a:off x="6947661" y="3871086"/>
            <a:ext cx="697913" cy="307777"/>
          </a:xfrm>
          <a:prstGeom prst="rect">
            <a:avLst/>
          </a:prstGeom>
          <a:noFill/>
        </p:spPr>
        <p:txBody>
          <a:bodyPr wrap="square" rtlCol="0">
            <a:spAutoFit/>
          </a:bodyPr>
          <a:lstStyle/>
          <a:p>
            <a:r>
              <a:rPr lang="en-US" sz="1400" dirty="0"/>
              <a:t>S1</a:t>
            </a:r>
          </a:p>
        </p:txBody>
      </p:sp>
      <p:sp>
        <p:nvSpPr>
          <p:cNvPr id="418" name="Star: 5 Points 417">
            <a:extLst>
              <a:ext uri="{FF2B5EF4-FFF2-40B4-BE49-F238E27FC236}">
                <a16:creationId xmlns:a16="http://schemas.microsoft.com/office/drawing/2014/main" id="{C3CF6C75-7CFE-4C19-851C-B01121589AE0}"/>
              </a:ext>
            </a:extLst>
          </p:cNvPr>
          <p:cNvSpPr>
            <a:spLocks noChangeAspect="1"/>
          </p:cNvSpPr>
          <p:nvPr/>
        </p:nvSpPr>
        <p:spPr bwMode="auto">
          <a:xfrm>
            <a:off x="6903565" y="2436304"/>
            <a:ext cx="445593" cy="445593"/>
          </a:xfrm>
          <a:prstGeom prst="star5">
            <a:avLst>
              <a:gd name="adj" fmla="val 26566"/>
              <a:gd name="hf" fmla="val 105146"/>
              <a:gd name="vf" fmla="val 110557"/>
            </a:avLst>
          </a:prstGeom>
          <a:solidFill>
            <a:srgbClr val="FFFF00"/>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416" name="TextBox 415">
            <a:extLst>
              <a:ext uri="{FF2B5EF4-FFF2-40B4-BE49-F238E27FC236}">
                <a16:creationId xmlns:a16="http://schemas.microsoft.com/office/drawing/2014/main" id="{ED366952-40F6-4B68-AF4B-0FDE12FCE3DF}"/>
              </a:ext>
            </a:extLst>
          </p:cNvPr>
          <p:cNvSpPr txBox="1"/>
          <p:nvPr/>
        </p:nvSpPr>
        <p:spPr>
          <a:xfrm>
            <a:off x="6947662" y="2540373"/>
            <a:ext cx="697913" cy="307777"/>
          </a:xfrm>
          <a:prstGeom prst="rect">
            <a:avLst/>
          </a:prstGeom>
          <a:noFill/>
        </p:spPr>
        <p:txBody>
          <a:bodyPr wrap="square" rtlCol="0">
            <a:spAutoFit/>
          </a:bodyPr>
          <a:lstStyle/>
          <a:p>
            <a:r>
              <a:rPr lang="en-US" sz="1400" dirty="0"/>
              <a:t>S2</a:t>
            </a:r>
          </a:p>
        </p:txBody>
      </p:sp>
      <p:cxnSp>
        <p:nvCxnSpPr>
          <p:cNvPr id="419" name="Straight Connector 418">
            <a:extLst>
              <a:ext uri="{FF2B5EF4-FFF2-40B4-BE49-F238E27FC236}">
                <a16:creationId xmlns:a16="http://schemas.microsoft.com/office/drawing/2014/main" id="{E38E8B72-4C9A-4618-961C-73075B7C0254}"/>
              </a:ext>
            </a:extLst>
          </p:cNvPr>
          <p:cNvCxnSpPr>
            <a:cxnSpLocks/>
          </p:cNvCxnSpPr>
          <p:nvPr/>
        </p:nvCxnSpPr>
        <p:spPr>
          <a:xfrm>
            <a:off x="6676413" y="4561866"/>
            <a:ext cx="594200" cy="0"/>
          </a:xfrm>
          <a:prstGeom prst="line">
            <a:avLst/>
          </a:prstGeom>
          <a:ln w="50800" cmpd="sng">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20" name="Straight Connector 419">
            <a:extLst>
              <a:ext uri="{FF2B5EF4-FFF2-40B4-BE49-F238E27FC236}">
                <a16:creationId xmlns:a16="http://schemas.microsoft.com/office/drawing/2014/main" id="{0CBB24A0-79B2-42AF-A736-524041102828}"/>
              </a:ext>
            </a:extLst>
          </p:cNvPr>
          <p:cNvCxnSpPr>
            <a:cxnSpLocks/>
          </p:cNvCxnSpPr>
          <p:nvPr/>
        </p:nvCxnSpPr>
        <p:spPr>
          <a:xfrm>
            <a:off x="7984921" y="4561866"/>
            <a:ext cx="594200" cy="0"/>
          </a:xfrm>
          <a:prstGeom prst="line">
            <a:avLst/>
          </a:prstGeom>
          <a:ln w="50800" cmpd="sng">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21" name="Straight Connector 420">
            <a:extLst>
              <a:ext uri="{FF2B5EF4-FFF2-40B4-BE49-F238E27FC236}">
                <a16:creationId xmlns:a16="http://schemas.microsoft.com/office/drawing/2014/main" id="{E5B1DCE1-D4BA-4B20-BBAC-572BBD9787F4}"/>
              </a:ext>
            </a:extLst>
          </p:cNvPr>
          <p:cNvCxnSpPr>
            <a:cxnSpLocks/>
          </p:cNvCxnSpPr>
          <p:nvPr/>
        </p:nvCxnSpPr>
        <p:spPr>
          <a:xfrm>
            <a:off x="7327763" y="4561866"/>
            <a:ext cx="594200" cy="0"/>
          </a:xfrm>
          <a:prstGeom prst="line">
            <a:avLst/>
          </a:prstGeom>
          <a:ln w="50800" cmpd="sng">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423" name="TextBox 422">
            <a:extLst>
              <a:ext uri="{FF2B5EF4-FFF2-40B4-BE49-F238E27FC236}">
                <a16:creationId xmlns:a16="http://schemas.microsoft.com/office/drawing/2014/main" id="{EA39D816-43B7-4C21-A4AB-D405C1CA200E}"/>
              </a:ext>
            </a:extLst>
          </p:cNvPr>
          <p:cNvSpPr txBox="1"/>
          <p:nvPr/>
        </p:nvSpPr>
        <p:spPr>
          <a:xfrm>
            <a:off x="7019281" y="4532677"/>
            <a:ext cx="1211165" cy="369332"/>
          </a:xfrm>
          <a:prstGeom prst="rect">
            <a:avLst/>
          </a:prstGeom>
          <a:noFill/>
        </p:spPr>
        <p:txBody>
          <a:bodyPr wrap="none" rtlCol="0">
            <a:spAutoFit/>
          </a:bodyPr>
          <a:lstStyle/>
          <a:p>
            <a:r>
              <a:rPr lang="en-US" dirty="0" err="1"/>
              <a:t>SiPM</a:t>
            </a:r>
            <a:r>
              <a:rPr lang="en-US" dirty="0"/>
              <a:t> Array</a:t>
            </a:r>
          </a:p>
        </p:txBody>
      </p:sp>
      <p:cxnSp>
        <p:nvCxnSpPr>
          <p:cNvPr id="71" name="Straight Connector 70">
            <a:extLst>
              <a:ext uri="{FF2B5EF4-FFF2-40B4-BE49-F238E27FC236}">
                <a16:creationId xmlns:a16="http://schemas.microsoft.com/office/drawing/2014/main" id="{A790C599-85B0-409C-A98F-4CC09DC81F36}"/>
              </a:ext>
            </a:extLst>
          </p:cNvPr>
          <p:cNvCxnSpPr>
            <a:cxnSpLocks/>
          </p:cNvCxnSpPr>
          <p:nvPr/>
        </p:nvCxnSpPr>
        <p:spPr>
          <a:xfrm flipV="1">
            <a:off x="853457" y="2324538"/>
            <a:ext cx="2711794" cy="8894"/>
          </a:xfrm>
          <a:prstGeom prst="line">
            <a:avLst/>
          </a:prstGeom>
          <a:ln w="508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8CD21D66-42F4-4694-9EF3-57E587B869C2}"/>
              </a:ext>
            </a:extLst>
          </p:cNvPr>
          <p:cNvCxnSpPr>
            <a:cxnSpLocks/>
          </p:cNvCxnSpPr>
          <p:nvPr/>
        </p:nvCxnSpPr>
        <p:spPr>
          <a:xfrm flipV="1">
            <a:off x="1659568" y="1526678"/>
            <a:ext cx="0" cy="1629283"/>
          </a:xfrm>
          <a:prstGeom prst="line">
            <a:avLst/>
          </a:prstGeom>
          <a:ln w="508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1C400BEF-E52A-45C0-B5DA-EBACE540CE4B}"/>
              </a:ext>
            </a:extLst>
          </p:cNvPr>
          <p:cNvCxnSpPr>
            <a:cxnSpLocks/>
          </p:cNvCxnSpPr>
          <p:nvPr/>
        </p:nvCxnSpPr>
        <p:spPr>
          <a:xfrm flipH="1" flipV="1">
            <a:off x="850873" y="2329177"/>
            <a:ext cx="999054" cy="1832"/>
          </a:xfrm>
          <a:prstGeom prst="line">
            <a:avLst/>
          </a:prstGeom>
          <a:ln w="25400" cmpd="sng">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4C5E10C4-0E67-4445-92E6-609EDCFD8736}"/>
              </a:ext>
            </a:extLst>
          </p:cNvPr>
          <p:cNvCxnSpPr>
            <a:cxnSpLocks/>
          </p:cNvCxnSpPr>
          <p:nvPr/>
        </p:nvCxnSpPr>
        <p:spPr>
          <a:xfrm flipV="1">
            <a:off x="1839636" y="2327868"/>
            <a:ext cx="0" cy="518013"/>
          </a:xfrm>
          <a:prstGeom prst="line">
            <a:avLst/>
          </a:prstGeom>
          <a:ln w="25400" cmpd="sng">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14FD23E3-0373-4E7E-A4DD-01C3ABE9F074}"/>
              </a:ext>
            </a:extLst>
          </p:cNvPr>
          <p:cNvCxnSpPr>
            <a:cxnSpLocks/>
          </p:cNvCxnSpPr>
          <p:nvPr/>
        </p:nvCxnSpPr>
        <p:spPr>
          <a:xfrm flipV="1">
            <a:off x="1836218" y="2327539"/>
            <a:ext cx="90594" cy="517050"/>
          </a:xfrm>
          <a:prstGeom prst="line">
            <a:avLst/>
          </a:prstGeom>
          <a:ln w="25400" cmpd="sng">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11686257-3BB0-4F23-B95E-7124D1B8D1C3}"/>
              </a:ext>
            </a:extLst>
          </p:cNvPr>
          <p:cNvCxnSpPr>
            <a:cxnSpLocks/>
          </p:cNvCxnSpPr>
          <p:nvPr/>
        </p:nvCxnSpPr>
        <p:spPr>
          <a:xfrm flipH="1" flipV="1">
            <a:off x="1913937" y="2327867"/>
            <a:ext cx="660824" cy="843"/>
          </a:xfrm>
          <a:prstGeom prst="line">
            <a:avLst/>
          </a:prstGeom>
          <a:ln w="25400" cmpd="sng">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2B2D4C56-DE67-477A-83C0-4103A6F5AF87}"/>
              </a:ext>
            </a:extLst>
          </p:cNvPr>
          <p:cNvCxnSpPr>
            <a:cxnSpLocks/>
          </p:cNvCxnSpPr>
          <p:nvPr/>
        </p:nvCxnSpPr>
        <p:spPr>
          <a:xfrm flipH="1">
            <a:off x="2574761" y="3129044"/>
            <a:ext cx="481354" cy="0"/>
          </a:xfrm>
          <a:prstGeom prst="line">
            <a:avLst/>
          </a:prstGeom>
          <a:ln w="25400" cmpd="sng">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6CC58012-FE49-48B4-B08A-9351EBE0188A}"/>
              </a:ext>
            </a:extLst>
          </p:cNvPr>
          <p:cNvCxnSpPr>
            <a:cxnSpLocks/>
          </p:cNvCxnSpPr>
          <p:nvPr/>
        </p:nvCxnSpPr>
        <p:spPr>
          <a:xfrm flipV="1">
            <a:off x="2574761" y="2321414"/>
            <a:ext cx="0" cy="818121"/>
          </a:xfrm>
          <a:prstGeom prst="line">
            <a:avLst/>
          </a:prstGeom>
          <a:ln w="25400" cmpd="sng">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73DF5DAD-09D9-4D24-B7D9-F110F6C300DB}"/>
              </a:ext>
            </a:extLst>
          </p:cNvPr>
          <p:cNvCxnSpPr>
            <a:cxnSpLocks/>
          </p:cNvCxnSpPr>
          <p:nvPr/>
        </p:nvCxnSpPr>
        <p:spPr>
          <a:xfrm flipV="1">
            <a:off x="3045050" y="2321413"/>
            <a:ext cx="0" cy="807632"/>
          </a:xfrm>
          <a:prstGeom prst="line">
            <a:avLst/>
          </a:prstGeom>
          <a:ln w="25400" cmpd="sng">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D0927E7B-AA9F-4FD5-9524-24968DBE3F96}"/>
              </a:ext>
            </a:extLst>
          </p:cNvPr>
          <p:cNvCxnSpPr>
            <a:cxnSpLocks/>
          </p:cNvCxnSpPr>
          <p:nvPr/>
        </p:nvCxnSpPr>
        <p:spPr>
          <a:xfrm flipH="1">
            <a:off x="3032682" y="2323927"/>
            <a:ext cx="534487" cy="0"/>
          </a:xfrm>
          <a:prstGeom prst="line">
            <a:avLst/>
          </a:prstGeom>
          <a:ln w="25400" cmpd="sng">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81" name="TextBox 80">
            <a:extLst>
              <a:ext uri="{FF2B5EF4-FFF2-40B4-BE49-F238E27FC236}">
                <a16:creationId xmlns:a16="http://schemas.microsoft.com/office/drawing/2014/main" id="{53DDBB13-670D-4689-8779-3A649F97BBC1}"/>
              </a:ext>
            </a:extLst>
          </p:cNvPr>
          <p:cNvSpPr txBox="1"/>
          <p:nvPr/>
        </p:nvSpPr>
        <p:spPr>
          <a:xfrm>
            <a:off x="1715917" y="1971987"/>
            <a:ext cx="357790" cy="307777"/>
          </a:xfrm>
          <a:prstGeom prst="rect">
            <a:avLst/>
          </a:prstGeom>
          <a:noFill/>
        </p:spPr>
        <p:txBody>
          <a:bodyPr wrap="none" rtlCol="0">
            <a:spAutoFit/>
          </a:bodyPr>
          <a:lstStyle/>
          <a:p>
            <a:r>
              <a:rPr lang="en-US" sz="1400" dirty="0"/>
              <a:t>S1</a:t>
            </a:r>
          </a:p>
        </p:txBody>
      </p:sp>
      <p:sp>
        <p:nvSpPr>
          <p:cNvPr id="82" name="TextBox 81">
            <a:extLst>
              <a:ext uri="{FF2B5EF4-FFF2-40B4-BE49-F238E27FC236}">
                <a16:creationId xmlns:a16="http://schemas.microsoft.com/office/drawing/2014/main" id="{CCF3C9C1-11E5-4F82-8E79-6C14521BD4C7}"/>
              </a:ext>
            </a:extLst>
          </p:cNvPr>
          <p:cNvSpPr txBox="1"/>
          <p:nvPr/>
        </p:nvSpPr>
        <p:spPr>
          <a:xfrm>
            <a:off x="2602700" y="1974256"/>
            <a:ext cx="357790" cy="307777"/>
          </a:xfrm>
          <a:prstGeom prst="rect">
            <a:avLst/>
          </a:prstGeom>
          <a:noFill/>
        </p:spPr>
        <p:txBody>
          <a:bodyPr wrap="none" rtlCol="0">
            <a:spAutoFit/>
          </a:bodyPr>
          <a:lstStyle/>
          <a:p>
            <a:r>
              <a:rPr lang="en-US" sz="1400" dirty="0"/>
              <a:t>S2</a:t>
            </a:r>
          </a:p>
        </p:txBody>
      </p:sp>
      <p:sp>
        <p:nvSpPr>
          <p:cNvPr id="83" name="TextBox 82">
            <a:extLst>
              <a:ext uri="{FF2B5EF4-FFF2-40B4-BE49-F238E27FC236}">
                <a16:creationId xmlns:a16="http://schemas.microsoft.com/office/drawing/2014/main" id="{0AB92C31-B19F-47AA-9FDA-A903A174A0F2}"/>
              </a:ext>
            </a:extLst>
          </p:cNvPr>
          <p:cNvSpPr txBox="1"/>
          <p:nvPr/>
        </p:nvSpPr>
        <p:spPr>
          <a:xfrm rot="16200000">
            <a:off x="960130" y="1659493"/>
            <a:ext cx="1085554" cy="307777"/>
          </a:xfrm>
          <a:prstGeom prst="rect">
            <a:avLst/>
          </a:prstGeom>
          <a:noFill/>
        </p:spPr>
        <p:txBody>
          <a:bodyPr wrap="none" rtlCol="0">
            <a:spAutoFit/>
          </a:bodyPr>
          <a:lstStyle/>
          <a:p>
            <a:r>
              <a:rPr lang="en-US" sz="1400" dirty="0" err="1"/>
              <a:t>SiPM</a:t>
            </a:r>
            <a:r>
              <a:rPr lang="en-US" sz="1400" dirty="0"/>
              <a:t> signals</a:t>
            </a:r>
          </a:p>
        </p:txBody>
      </p:sp>
      <p:sp>
        <p:nvSpPr>
          <p:cNvPr id="84" name="TextBox 83">
            <a:extLst>
              <a:ext uri="{FF2B5EF4-FFF2-40B4-BE49-F238E27FC236}">
                <a16:creationId xmlns:a16="http://schemas.microsoft.com/office/drawing/2014/main" id="{2E9B9C8B-95C2-4653-9311-4329E0BCC547}"/>
              </a:ext>
            </a:extLst>
          </p:cNvPr>
          <p:cNvSpPr txBox="1"/>
          <p:nvPr/>
        </p:nvSpPr>
        <p:spPr>
          <a:xfrm>
            <a:off x="3167905" y="2343588"/>
            <a:ext cx="546945" cy="307777"/>
          </a:xfrm>
          <a:prstGeom prst="rect">
            <a:avLst/>
          </a:prstGeom>
          <a:noFill/>
        </p:spPr>
        <p:txBody>
          <a:bodyPr wrap="none" rtlCol="0">
            <a:spAutoFit/>
          </a:bodyPr>
          <a:lstStyle/>
          <a:p>
            <a:r>
              <a:rPr lang="en-US" sz="1400" dirty="0"/>
              <a:t>Time</a:t>
            </a:r>
          </a:p>
        </p:txBody>
      </p:sp>
      <p:cxnSp>
        <p:nvCxnSpPr>
          <p:cNvPr id="85" name="Straight Connector 84">
            <a:extLst>
              <a:ext uri="{FF2B5EF4-FFF2-40B4-BE49-F238E27FC236}">
                <a16:creationId xmlns:a16="http://schemas.microsoft.com/office/drawing/2014/main" id="{E16B17C5-68FA-4F34-9AD7-C3DDE1F419B0}"/>
              </a:ext>
            </a:extLst>
          </p:cNvPr>
          <p:cNvCxnSpPr>
            <a:cxnSpLocks/>
          </p:cNvCxnSpPr>
          <p:nvPr/>
        </p:nvCxnSpPr>
        <p:spPr>
          <a:xfrm>
            <a:off x="1341194" y="5797356"/>
            <a:ext cx="228859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4F4A6AD7-33A6-45E5-9468-5E3A031E0997}"/>
              </a:ext>
            </a:extLst>
          </p:cNvPr>
          <p:cNvCxnSpPr>
            <a:cxnSpLocks/>
          </p:cNvCxnSpPr>
          <p:nvPr/>
        </p:nvCxnSpPr>
        <p:spPr>
          <a:xfrm flipV="1">
            <a:off x="1341194" y="3998230"/>
            <a:ext cx="0" cy="1791408"/>
          </a:xfrm>
          <a:prstGeom prst="line">
            <a:avLst/>
          </a:prstGeom>
          <a:ln w="25400"/>
        </p:spPr>
        <p:style>
          <a:lnRef idx="1">
            <a:schemeClr val="dk1"/>
          </a:lnRef>
          <a:fillRef idx="0">
            <a:schemeClr val="dk1"/>
          </a:fillRef>
          <a:effectRef idx="0">
            <a:schemeClr val="dk1"/>
          </a:effectRef>
          <a:fontRef idx="minor">
            <a:schemeClr val="tx1"/>
          </a:fontRef>
        </p:style>
      </p:cxnSp>
      <p:sp>
        <p:nvSpPr>
          <p:cNvPr id="94" name="TextBox 93">
            <a:extLst>
              <a:ext uri="{FF2B5EF4-FFF2-40B4-BE49-F238E27FC236}">
                <a16:creationId xmlns:a16="http://schemas.microsoft.com/office/drawing/2014/main" id="{97D830F7-62CE-4CFA-8934-34766B4AC867}"/>
              </a:ext>
            </a:extLst>
          </p:cNvPr>
          <p:cNvSpPr txBox="1"/>
          <p:nvPr/>
        </p:nvSpPr>
        <p:spPr>
          <a:xfrm rot="16200000">
            <a:off x="46696" y="4790132"/>
            <a:ext cx="1788503" cy="307777"/>
          </a:xfrm>
          <a:prstGeom prst="rect">
            <a:avLst/>
          </a:prstGeom>
          <a:noFill/>
        </p:spPr>
        <p:txBody>
          <a:bodyPr wrap="none" rtlCol="0">
            <a:spAutoFit/>
          </a:bodyPr>
          <a:lstStyle/>
          <a:p>
            <a:r>
              <a:rPr lang="en-US" sz="1400" dirty="0"/>
              <a:t>S2 Doped / S2 Pure </a:t>
            </a:r>
            <a:r>
              <a:rPr lang="en-US" sz="1400" dirty="0" err="1"/>
              <a:t>Ar</a:t>
            </a:r>
            <a:endParaRPr lang="en-US" sz="1400" dirty="0"/>
          </a:p>
        </p:txBody>
      </p:sp>
      <p:cxnSp>
        <p:nvCxnSpPr>
          <p:cNvPr id="98" name="Straight Connector 97">
            <a:extLst>
              <a:ext uri="{FF2B5EF4-FFF2-40B4-BE49-F238E27FC236}">
                <a16:creationId xmlns:a16="http://schemas.microsoft.com/office/drawing/2014/main" id="{8E886888-6FD0-4807-B1D7-77731F27AA31}"/>
              </a:ext>
            </a:extLst>
          </p:cNvPr>
          <p:cNvCxnSpPr>
            <a:cxnSpLocks/>
          </p:cNvCxnSpPr>
          <p:nvPr/>
        </p:nvCxnSpPr>
        <p:spPr>
          <a:xfrm>
            <a:off x="1341194" y="4966761"/>
            <a:ext cx="2288592" cy="0"/>
          </a:xfrm>
          <a:prstGeom prst="line">
            <a:avLst/>
          </a:prstGeom>
          <a:ln w="1270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01" name="TextBox 100">
            <a:extLst>
              <a:ext uri="{FF2B5EF4-FFF2-40B4-BE49-F238E27FC236}">
                <a16:creationId xmlns:a16="http://schemas.microsoft.com/office/drawing/2014/main" id="{7559012F-D0D5-4B55-9795-E1D3785B97DE}"/>
              </a:ext>
            </a:extLst>
          </p:cNvPr>
          <p:cNvSpPr txBox="1"/>
          <p:nvPr/>
        </p:nvSpPr>
        <p:spPr>
          <a:xfrm>
            <a:off x="1830383" y="5828134"/>
            <a:ext cx="1426224" cy="307777"/>
          </a:xfrm>
          <a:prstGeom prst="rect">
            <a:avLst/>
          </a:prstGeom>
          <a:noFill/>
        </p:spPr>
        <p:txBody>
          <a:bodyPr wrap="none" rtlCol="0">
            <a:spAutoFit/>
          </a:bodyPr>
          <a:lstStyle/>
          <a:p>
            <a:r>
              <a:rPr lang="en-US" sz="1400" dirty="0"/>
              <a:t>Xe fraction in gas</a:t>
            </a:r>
          </a:p>
        </p:txBody>
      </p:sp>
      <p:sp>
        <p:nvSpPr>
          <p:cNvPr id="102" name="TextBox 101">
            <a:extLst>
              <a:ext uri="{FF2B5EF4-FFF2-40B4-BE49-F238E27FC236}">
                <a16:creationId xmlns:a16="http://schemas.microsoft.com/office/drawing/2014/main" id="{544A18EE-7A67-4AF8-A793-4091A28E3117}"/>
              </a:ext>
            </a:extLst>
          </p:cNvPr>
          <p:cNvSpPr txBox="1"/>
          <p:nvPr/>
        </p:nvSpPr>
        <p:spPr>
          <a:xfrm>
            <a:off x="1214059" y="5801897"/>
            <a:ext cx="276038" cy="307777"/>
          </a:xfrm>
          <a:prstGeom prst="rect">
            <a:avLst/>
          </a:prstGeom>
          <a:noFill/>
        </p:spPr>
        <p:txBody>
          <a:bodyPr wrap="none" rtlCol="0">
            <a:spAutoFit/>
          </a:bodyPr>
          <a:lstStyle/>
          <a:p>
            <a:r>
              <a:rPr lang="en-US" sz="1400" dirty="0"/>
              <a:t>0</a:t>
            </a:r>
          </a:p>
        </p:txBody>
      </p:sp>
      <p:sp>
        <p:nvSpPr>
          <p:cNvPr id="103" name="TextBox 102">
            <a:extLst>
              <a:ext uri="{FF2B5EF4-FFF2-40B4-BE49-F238E27FC236}">
                <a16:creationId xmlns:a16="http://schemas.microsoft.com/office/drawing/2014/main" id="{1773062A-5FBD-4C6E-8ACB-99976D16C5E3}"/>
              </a:ext>
            </a:extLst>
          </p:cNvPr>
          <p:cNvSpPr txBox="1"/>
          <p:nvPr/>
        </p:nvSpPr>
        <p:spPr>
          <a:xfrm>
            <a:off x="1117073" y="4817115"/>
            <a:ext cx="276038" cy="307777"/>
          </a:xfrm>
          <a:prstGeom prst="rect">
            <a:avLst/>
          </a:prstGeom>
          <a:noFill/>
        </p:spPr>
        <p:txBody>
          <a:bodyPr wrap="none" rtlCol="0">
            <a:spAutoFit/>
          </a:bodyPr>
          <a:lstStyle/>
          <a:p>
            <a:r>
              <a:rPr lang="en-US" sz="1400" dirty="0"/>
              <a:t>1</a:t>
            </a:r>
          </a:p>
        </p:txBody>
      </p:sp>
      <p:sp>
        <p:nvSpPr>
          <p:cNvPr id="8" name="Freeform: Shape 7">
            <a:extLst>
              <a:ext uri="{FF2B5EF4-FFF2-40B4-BE49-F238E27FC236}">
                <a16:creationId xmlns:a16="http://schemas.microsoft.com/office/drawing/2014/main" id="{E4661E69-30FD-47F6-9BDF-F47431BA8175}"/>
              </a:ext>
            </a:extLst>
          </p:cNvPr>
          <p:cNvSpPr/>
          <p:nvPr/>
        </p:nvSpPr>
        <p:spPr bwMode="auto">
          <a:xfrm>
            <a:off x="1351649" y="4341029"/>
            <a:ext cx="1885950" cy="617009"/>
          </a:xfrm>
          <a:custGeom>
            <a:avLst/>
            <a:gdLst>
              <a:gd name="connsiteX0" fmla="*/ 0 w 1885950"/>
              <a:gd name="connsiteY0" fmla="*/ 361959 h 361959"/>
              <a:gd name="connsiteX1" fmla="*/ 577850 w 1885950"/>
              <a:gd name="connsiteY1" fmla="*/ 120659 h 361959"/>
              <a:gd name="connsiteX2" fmla="*/ 1320800 w 1885950"/>
              <a:gd name="connsiteY2" fmla="*/ 19059 h 361959"/>
              <a:gd name="connsiteX3" fmla="*/ 1835150 w 1885950"/>
              <a:gd name="connsiteY3" fmla="*/ 9 h 361959"/>
              <a:gd name="connsiteX4" fmla="*/ 1835150 w 1885950"/>
              <a:gd name="connsiteY4" fmla="*/ 9 h 361959"/>
              <a:gd name="connsiteX5" fmla="*/ 1885950 w 1885950"/>
              <a:gd name="connsiteY5" fmla="*/ 6359 h 36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5950" h="361959">
                <a:moveTo>
                  <a:pt x="0" y="361959"/>
                </a:moveTo>
                <a:cubicBezTo>
                  <a:pt x="178858" y="269884"/>
                  <a:pt x="357717" y="177809"/>
                  <a:pt x="577850" y="120659"/>
                </a:cubicBezTo>
                <a:cubicBezTo>
                  <a:pt x="797983" y="63509"/>
                  <a:pt x="1111250" y="39167"/>
                  <a:pt x="1320800" y="19059"/>
                </a:cubicBezTo>
                <a:cubicBezTo>
                  <a:pt x="1530350" y="-1049"/>
                  <a:pt x="1835150" y="9"/>
                  <a:pt x="1835150" y="9"/>
                </a:cubicBezTo>
                <a:lnTo>
                  <a:pt x="1835150" y="9"/>
                </a:lnTo>
                <a:lnTo>
                  <a:pt x="1885950" y="6359"/>
                </a:lnTo>
              </a:path>
            </a:pathLst>
          </a:custGeom>
          <a:noFill/>
          <a:ln w="25400">
            <a:solidFill>
              <a:srgbClr val="FF0000"/>
            </a:solidFill>
            <a:headEnd/>
            <a:tailEnd/>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6" name="Star: 5 Points 105">
            <a:extLst>
              <a:ext uri="{FF2B5EF4-FFF2-40B4-BE49-F238E27FC236}">
                <a16:creationId xmlns:a16="http://schemas.microsoft.com/office/drawing/2014/main" id="{0C7B86C4-5F24-4434-A2C5-BC0FE7656E46}"/>
              </a:ext>
            </a:extLst>
          </p:cNvPr>
          <p:cNvSpPr>
            <a:spLocks noChangeAspect="1"/>
          </p:cNvSpPr>
          <p:nvPr/>
        </p:nvSpPr>
        <p:spPr bwMode="auto">
          <a:xfrm>
            <a:off x="3127656" y="4223936"/>
            <a:ext cx="204121" cy="203411"/>
          </a:xfrm>
          <a:prstGeom prst="star5">
            <a:avLst/>
          </a:prstGeom>
          <a:solidFill>
            <a:srgbClr val="FF0000"/>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07" name="Oval 106">
            <a:extLst>
              <a:ext uri="{FF2B5EF4-FFF2-40B4-BE49-F238E27FC236}">
                <a16:creationId xmlns:a16="http://schemas.microsoft.com/office/drawing/2014/main" id="{76C3C8E2-13CE-48FB-A8DE-E007CBDE5A44}"/>
              </a:ext>
            </a:extLst>
          </p:cNvPr>
          <p:cNvSpPr>
            <a:spLocks noChangeAspect="1"/>
          </p:cNvSpPr>
          <p:nvPr/>
        </p:nvSpPr>
        <p:spPr bwMode="auto">
          <a:xfrm>
            <a:off x="1565316" y="4714592"/>
            <a:ext cx="64370" cy="64370"/>
          </a:xfrm>
          <a:prstGeom prst="ellipse">
            <a:avLst/>
          </a:prstGeom>
          <a:solidFill>
            <a:schemeClr val="tx1"/>
          </a:solidFill>
          <a:ln>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08" name="Oval 107">
            <a:extLst>
              <a:ext uri="{FF2B5EF4-FFF2-40B4-BE49-F238E27FC236}">
                <a16:creationId xmlns:a16="http://schemas.microsoft.com/office/drawing/2014/main" id="{FA948E8B-20FE-4F39-9F1E-E19128A22884}"/>
              </a:ext>
            </a:extLst>
          </p:cNvPr>
          <p:cNvSpPr>
            <a:spLocks noChangeAspect="1"/>
          </p:cNvSpPr>
          <p:nvPr/>
        </p:nvSpPr>
        <p:spPr bwMode="auto">
          <a:xfrm>
            <a:off x="1860128" y="4530764"/>
            <a:ext cx="64370" cy="64370"/>
          </a:xfrm>
          <a:prstGeom prst="ellipse">
            <a:avLst/>
          </a:prstGeom>
          <a:solidFill>
            <a:schemeClr val="tx1"/>
          </a:solidFill>
          <a:ln>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09" name="Oval 108">
            <a:extLst>
              <a:ext uri="{FF2B5EF4-FFF2-40B4-BE49-F238E27FC236}">
                <a16:creationId xmlns:a16="http://schemas.microsoft.com/office/drawing/2014/main" id="{C924AD56-CC81-4E7E-9329-E8FC84DA5FCA}"/>
              </a:ext>
            </a:extLst>
          </p:cNvPr>
          <p:cNvSpPr>
            <a:spLocks noChangeAspect="1"/>
          </p:cNvSpPr>
          <p:nvPr/>
        </p:nvSpPr>
        <p:spPr bwMode="auto">
          <a:xfrm>
            <a:off x="2154926" y="4429221"/>
            <a:ext cx="64370" cy="64370"/>
          </a:xfrm>
          <a:prstGeom prst="ellipse">
            <a:avLst/>
          </a:prstGeom>
          <a:solidFill>
            <a:schemeClr val="tx1"/>
          </a:solidFill>
          <a:ln>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10" name="Oval 109">
            <a:extLst>
              <a:ext uri="{FF2B5EF4-FFF2-40B4-BE49-F238E27FC236}">
                <a16:creationId xmlns:a16="http://schemas.microsoft.com/office/drawing/2014/main" id="{7D4A91C2-B664-42BB-8A48-983FE1B90709}"/>
              </a:ext>
            </a:extLst>
          </p:cNvPr>
          <p:cNvSpPr>
            <a:spLocks noChangeAspect="1"/>
          </p:cNvSpPr>
          <p:nvPr/>
        </p:nvSpPr>
        <p:spPr bwMode="auto">
          <a:xfrm>
            <a:off x="2461821" y="4365866"/>
            <a:ext cx="64370" cy="64370"/>
          </a:xfrm>
          <a:prstGeom prst="ellipse">
            <a:avLst/>
          </a:prstGeom>
          <a:solidFill>
            <a:schemeClr val="tx1"/>
          </a:solidFill>
          <a:ln>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11" name="Oval 110">
            <a:extLst>
              <a:ext uri="{FF2B5EF4-FFF2-40B4-BE49-F238E27FC236}">
                <a16:creationId xmlns:a16="http://schemas.microsoft.com/office/drawing/2014/main" id="{EC1E2581-70B5-4744-9C8A-D232C66589DA}"/>
              </a:ext>
            </a:extLst>
          </p:cNvPr>
          <p:cNvSpPr>
            <a:spLocks noChangeAspect="1"/>
          </p:cNvSpPr>
          <p:nvPr/>
        </p:nvSpPr>
        <p:spPr bwMode="auto">
          <a:xfrm>
            <a:off x="2808185" y="4325037"/>
            <a:ext cx="64370" cy="64370"/>
          </a:xfrm>
          <a:prstGeom prst="ellipse">
            <a:avLst/>
          </a:prstGeom>
          <a:solidFill>
            <a:schemeClr val="tx1"/>
          </a:solidFill>
          <a:ln>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12" name="TextBox 111">
            <a:extLst>
              <a:ext uri="{FF2B5EF4-FFF2-40B4-BE49-F238E27FC236}">
                <a16:creationId xmlns:a16="http://schemas.microsoft.com/office/drawing/2014/main" id="{CA3630B7-AC6A-41B7-A626-26248BBEE919}"/>
              </a:ext>
            </a:extLst>
          </p:cNvPr>
          <p:cNvSpPr txBox="1"/>
          <p:nvPr/>
        </p:nvSpPr>
        <p:spPr>
          <a:xfrm>
            <a:off x="1565317" y="3486137"/>
            <a:ext cx="1389035" cy="307777"/>
          </a:xfrm>
          <a:prstGeom prst="rect">
            <a:avLst/>
          </a:prstGeom>
          <a:noFill/>
        </p:spPr>
        <p:txBody>
          <a:bodyPr wrap="none" rtlCol="0">
            <a:spAutoFit/>
          </a:bodyPr>
          <a:lstStyle/>
          <a:p>
            <a:r>
              <a:rPr lang="en-US" sz="1400" dirty="0"/>
              <a:t>Anticipated data</a:t>
            </a:r>
          </a:p>
        </p:txBody>
      </p:sp>
      <p:cxnSp>
        <p:nvCxnSpPr>
          <p:cNvPr id="113" name="Straight Arrow Connector 112">
            <a:extLst>
              <a:ext uri="{FF2B5EF4-FFF2-40B4-BE49-F238E27FC236}">
                <a16:creationId xmlns:a16="http://schemas.microsoft.com/office/drawing/2014/main" id="{16180176-9604-40D7-B188-8CEEC029620C}"/>
              </a:ext>
            </a:extLst>
          </p:cNvPr>
          <p:cNvCxnSpPr>
            <a:cxnSpLocks/>
          </p:cNvCxnSpPr>
          <p:nvPr/>
        </p:nvCxnSpPr>
        <p:spPr>
          <a:xfrm flipV="1">
            <a:off x="2815438" y="4429589"/>
            <a:ext cx="365578" cy="707052"/>
          </a:xfrm>
          <a:prstGeom prst="straightConnector1">
            <a:avLst/>
          </a:prstGeom>
          <a:ln w="19050" cmpd="sng">
            <a:solidFill>
              <a:srgbClr val="FF0066"/>
            </a:solidFill>
            <a:tailEnd type="triangle"/>
          </a:ln>
          <a:effectLst/>
        </p:spPr>
        <p:style>
          <a:lnRef idx="2">
            <a:schemeClr val="accent1"/>
          </a:lnRef>
          <a:fillRef idx="0">
            <a:schemeClr val="accent1"/>
          </a:fillRef>
          <a:effectRef idx="1">
            <a:schemeClr val="accent1"/>
          </a:effectRef>
          <a:fontRef idx="minor">
            <a:schemeClr val="tx1"/>
          </a:fontRef>
        </p:style>
      </p:cxnSp>
      <p:sp>
        <p:nvSpPr>
          <p:cNvPr id="118" name="TextBox 117">
            <a:extLst>
              <a:ext uri="{FF2B5EF4-FFF2-40B4-BE49-F238E27FC236}">
                <a16:creationId xmlns:a16="http://schemas.microsoft.com/office/drawing/2014/main" id="{BE23AF9F-3D64-4195-A20A-3666FF61A8F6}"/>
              </a:ext>
            </a:extLst>
          </p:cNvPr>
          <p:cNvSpPr txBox="1"/>
          <p:nvPr/>
        </p:nvSpPr>
        <p:spPr>
          <a:xfrm>
            <a:off x="1690978" y="5085742"/>
            <a:ext cx="1228221" cy="307777"/>
          </a:xfrm>
          <a:prstGeom prst="rect">
            <a:avLst/>
          </a:prstGeom>
          <a:noFill/>
        </p:spPr>
        <p:txBody>
          <a:bodyPr wrap="none" rtlCol="0">
            <a:spAutoFit/>
          </a:bodyPr>
          <a:lstStyle/>
          <a:p>
            <a:r>
              <a:rPr lang="en-US" sz="1400" dirty="0"/>
              <a:t>Solubility limit</a:t>
            </a:r>
          </a:p>
        </p:txBody>
      </p:sp>
    </p:spTree>
    <p:extLst>
      <p:ext uri="{BB962C8B-B14F-4D97-AF65-F5344CB8AC3E}">
        <p14:creationId xmlns:p14="http://schemas.microsoft.com/office/powerpoint/2010/main" val="3889388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D7F01E-D559-ED58-5983-535890B22D40}"/>
              </a:ext>
            </a:extLst>
          </p:cNvPr>
          <p:cNvSpPr txBox="1"/>
          <p:nvPr/>
        </p:nvSpPr>
        <p:spPr>
          <a:xfrm>
            <a:off x="734291" y="344574"/>
            <a:ext cx="10723417" cy="584775"/>
          </a:xfrm>
          <a:prstGeom prst="rect">
            <a:avLst/>
          </a:prstGeom>
          <a:noFill/>
        </p:spPr>
        <p:txBody>
          <a:bodyPr wrap="square" rtlCol="0">
            <a:spAutoFit/>
          </a:bodyPr>
          <a:lstStyle/>
          <a:p>
            <a:pPr algn="ctr"/>
            <a:r>
              <a:rPr lang="en-US" sz="3200" dirty="0">
                <a:solidFill>
                  <a:schemeClr val="accent1">
                    <a:lumMod val="75000"/>
                  </a:schemeClr>
                </a:solidFill>
              </a:rPr>
              <a:t>CHILLAX: CoHerent Ionization Limit of Liquid Argon and Xenon</a:t>
            </a:r>
          </a:p>
        </p:txBody>
      </p:sp>
      <p:sp>
        <p:nvSpPr>
          <p:cNvPr id="3" name="TextBox 2">
            <a:extLst>
              <a:ext uri="{FF2B5EF4-FFF2-40B4-BE49-F238E27FC236}">
                <a16:creationId xmlns:a16="http://schemas.microsoft.com/office/drawing/2014/main" id="{1A6C7227-DCBC-07B1-B9A9-4C7547DC31F9}"/>
              </a:ext>
            </a:extLst>
          </p:cNvPr>
          <p:cNvSpPr txBox="1"/>
          <p:nvPr/>
        </p:nvSpPr>
        <p:spPr>
          <a:xfrm>
            <a:off x="301430" y="1624494"/>
            <a:ext cx="5278581" cy="4154984"/>
          </a:xfrm>
          <a:prstGeom prst="rect">
            <a:avLst/>
          </a:prstGeom>
          <a:noFill/>
        </p:spPr>
        <p:txBody>
          <a:bodyPr wrap="square" rtlCol="0">
            <a:spAutoFit/>
          </a:bodyPr>
          <a:lstStyle/>
          <a:p>
            <a:r>
              <a:rPr lang="en-US" sz="2400" dirty="0"/>
              <a:t>Concept: A liter-scale dual phase xenon-doped argon TPC</a:t>
            </a:r>
          </a:p>
          <a:p>
            <a:endParaRPr lang="en-US" sz="2400" dirty="0"/>
          </a:p>
          <a:p>
            <a:r>
              <a:rPr lang="en-US" sz="2400" u="sng" dirty="0"/>
              <a:t>Goals</a:t>
            </a:r>
          </a:p>
          <a:p>
            <a:r>
              <a:rPr lang="en-US" sz="2400" dirty="0"/>
              <a:t>Investigate stability concerns from xenon-doped argon, develop system architecture that can address these challenges. </a:t>
            </a:r>
          </a:p>
          <a:p>
            <a:endParaRPr lang="en-US" sz="2400" dirty="0"/>
          </a:p>
          <a:p>
            <a:r>
              <a:rPr lang="en-US" sz="2400" dirty="0"/>
              <a:t>Quantify benefits to an argon TPC’s ionization signal from xenon doping</a:t>
            </a:r>
          </a:p>
        </p:txBody>
      </p:sp>
      <p:sp>
        <p:nvSpPr>
          <p:cNvPr id="4" name="Slide Number Placeholder 3">
            <a:extLst>
              <a:ext uri="{FF2B5EF4-FFF2-40B4-BE49-F238E27FC236}">
                <a16:creationId xmlns:a16="http://schemas.microsoft.com/office/drawing/2014/main" id="{C4C8A203-0F40-FE90-0EEE-A9DE135533D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D92A1-983D-8545-A248-593A68AC68A4}" type="slidenum">
              <a:rPr lang="en-US" smtClean="0"/>
              <a:pPr/>
              <a:t>13</a:t>
            </a:fld>
            <a:endParaRPr lang="en-US"/>
          </a:p>
        </p:txBody>
      </p:sp>
      <p:pic>
        <p:nvPicPr>
          <p:cNvPr id="8" name="Picture 7" descr="A room with several machines and computers&#10;&#10;Description automatically generated with medium confidence">
            <a:extLst>
              <a:ext uri="{FF2B5EF4-FFF2-40B4-BE49-F238E27FC236}">
                <a16:creationId xmlns:a16="http://schemas.microsoft.com/office/drawing/2014/main" id="{B5F58B83-284F-AB8F-ACBE-970DD0F2929C}"/>
              </a:ext>
            </a:extLst>
          </p:cNvPr>
          <p:cNvPicPr>
            <a:picLocks noChangeAspect="1"/>
          </p:cNvPicPr>
          <p:nvPr/>
        </p:nvPicPr>
        <p:blipFill>
          <a:blip r:embed="rId2"/>
          <a:stretch>
            <a:fillRect/>
          </a:stretch>
        </p:blipFill>
        <p:spPr>
          <a:xfrm>
            <a:off x="5857102" y="1955824"/>
            <a:ext cx="5717059" cy="4026338"/>
          </a:xfrm>
          <a:prstGeom prst="rect">
            <a:avLst/>
          </a:prstGeom>
        </p:spPr>
      </p:pic>
    </p:spTree>
    <p:extLst>
      <p:ext uri="{BB962C8B-B14F-4D97-AF65-F5344CB8AC3E}">
        <p14:creationId xmlns:p14="http://schemas.microsoft.com/office/powerpoint/2010/main" val="1118588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9EECD7B-9E58-4E1B-9D22-982BEC952FE3}"/>
              </a:ext>
            </a:extLst>
          </p:cNvPr>
          <p:cNvSpPr/>
          <p:nvPr/>
        </p:nvSpPr>
        <p:spPr bwMode="auto">
          <a:xfrm>
            <a:off x="3307197" y="3300299"/>
            <a:ext cx="1038021" cy="2631169"/>
          </a:xfrm>
          <a:prstGeom prst="rect">
            <a:avLst/>
          </a:prstGeom>
          <a:solidFill>
            <a:schemeClr val="tx2">
              <a:lumMod val="40000"/>
              <a:lumOff val="60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45" name="Straight Connector 44">
            <a:extLst>
              <a:ext uri="{FF2B5EF4-FFF2-40B4-BE49-F238E27FC236}">
                <a16:creationId xmlns:a16="http://schemas.microsoft.com/office/drawing/2014/main" id="{044BC983-61E8-4F08-8532-2E68E5DE2765}"/>
              </a:ext>
            </a:extLst>
          </p:cNvPr>
          <p:cNvCxnSpPr>
            <a:cxnSpLocks/>
          </p:cNvCxnSpPr>
          <p:nvPr/>
        </p:nvCxnSpPr>
        <p:spPr>
          <a:xfrm flipH="1">
            <a:off x="4365007" y="2482171"/>
            <a:ext cx="847072" cy="0"/>
          </a:xfrm>
          <a:prstGeom prst="line">
            <a:avLst/>
          </a:prstGeom>
          <a:ln w="2540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itle 12"/>
          <p:cNvSpPr>
            <a:spLocks noGrp="1"/>
          </p:cNvSpPr>
          <p:nvPr>
            <p:ph type="title"/>
          </p:nvPr>
        </p:nvSpPr>
        <p:spPr>
          <a:xfrm>
            <a:off x="1981202" y="219510"/>
            <a:ext cx="8530683" cy="1008771"/>
          </a:xfrm>
        </p:spPr>
        <p:txBody>
          <a:bodyPr/>
          <a:lstStyle/>
          <a:p>
            <a:pPr algn="ctr"/>
            <a:r>
              <a:rPr lang="en-US" b="0" dirty="0"/>
              <a:t>Circulation Design</a:t>
            </a:r>
            <a:br>
              <a:rPr lang="en-US" b="0" dirty="0"/>
            </a:br>
            <a:endParaRPr lang="en-US" sz="2400" b="0" dirty="0"/>
          </a:p>
        </p:txBody>
      </p:sp>
      <p:sp>
        <p:nvSpPr>
          <p:cNvPr id="277" name="Rectangle 276">
            <a:extLst>
              <a:ext uri="{FF2B5EF4-FFF2-40B4-BE49-F238E27FC236}">
                <a16:creationId xmlns:a16="http://schemas.microsoft.com/office/drawing/2014/main" id="{182C4A20-ADEF-4574-BB7E-18D28D3DB34E}"/>
              </a:ext>
            </a:extLst>
          </p:cNvPr>
          <p:cNvSpPr/>
          <p:nvPr/>
        </p:nvSpPr>
        <p:spPr bwMode="auto">
          <a:xfrm>
            <a:off x="5212080" y="2202799"/>
            <a:ext cx="4475527" cy="2569143"/>
          </a:xfrm>
          <a:prstGeom prst="rect">
            <a:avLst/>
          </a:prstGeom>
          <a:solidFill>
            <a:schemeClr val="tx2">
              <a:lumMod val="20000"/>
              <a:lumOff val="80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81" name="Rectangle 280">
            <a:extLst>
              <a:ext uri="{FF2B5EF4-FFF2-40B4-BE49-F238E27FC236}">
                <a16:creationId xmlns:a16="http://schemas.microsoft.com/office/drawing/2014/main" id="{E8213D08-9F06-404A-9D17-AB7F5E74FF55}"/>
              </a:ext>
            </a:extLst>
          </p:cNvPr>
          <p:cNvSpPr/>
          <p:nvPr/>
        </p:nvSpPr>
        <p:spPr bwMode="auto">
          <a:xfrm>
            <a:off x="5231869" y="2174741"/>
            <a:ext cx="4455738" cy="3756727"/>
          </a:xfrm>
          <a:prstGeom prst="rect">
            <a:avLst/>
          </a:prstGeom>
          <a:noFill/>
          <a:ln w="50800">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87" name="TextBox 286">
            <a:extLst>
              <a:ext uri="{FF2B5EF4-FFF2-40B4-BE49-F238E27FC236}">
                <a16:creationId xmlns:a16="http://schemas.microsoft.com/office/drawing/2014/main" id="{16C4CDDD-5500-46DE-A774-AA887F1EEFEB}"/>
              </a:ext>
            </a:extLst>
          </p:cNvPr>
          <p:cNvSpPr txBox="1"/>
          <p:nvPr/>
        </p:nvSpPr>
        <p:spPr>
          <a:xfrm>
            <a:off x="6732499" y="5959525"/>
            <a:ext cx="1641988" cy="369332"/>
          </a:xfrm>
          <a:prstGeom prst="rect">
            <a:avLst/>
          </a:prstGeom>
          <a:noFill/>
        </p:spPr>
        <p:txBody>
          <a:bodyPr wrap="none" rtlCol="0">
            <a:spAutoFit/>
          </a:bodyPr>
          <a:lstStyle/>
          <a:p>
            <a:r>
              <a:rPr lang="en-US" dirty="0"/>
              <a:t>Detector Vessel</a:t>
            </a:r>
          </a:p>
        </p:txBody>
      </p:sp>
      <p:sp>
        <p:nvSpPr>
          <p:cNvPr id="65" name="TextBox 64">
            <a:extLst>
              <a:ext uri="{FF2B5EF4-FFF2-40B4-BE49-F238E27FC236}">
                <a16:creationId xmlns:a16="http://schemas.microsoft.com/office/drawing/2014/main" id="{79B44E40-1B61-4FFA-81E0-8752EF81ED1F}"/>
              </a:ext>
            </a:extLst>
          </p:cNvPr>
          <p:cNvSpPr txBox="1"/>
          <p:nvPr/>
        </p:nvSpPr>
        <p:spPr>
          <a:xfrm>
            <a:off x="8374488" y="2426228"/>
            <a:ext cx="1579947" cy="523220"/>
          </a:xfrm>
          <a:prstGeom prst="rect">
            <a:avLst/>
          </a:prstGeom>
          <a:noFill/>
        </p:spPr>
        <p:txBody>
          <a:bodyPr wrap="square" rtlCol="0">
            <a:spAutoFit/>
          </a:bodyPr>
          <a:lstStyle/>
          <a:p>
            <a:r>
              <a:rPr lang="en-US" sz="1400" dirty="0"/>
              <a:t>Evaporation &amp;</a:t>
            </a:r>
          </a:p>
          <a:p>
            <a:r>
              <a:rPr lang="en-US" sz="1400" dirty="0"/>
              <a:t>Condensation</a:t>
            </a:r>
          </a:p>
        </p:txBody>
      </p:sp>
      <p:sp>
        <p:nvSpPr>
          <p:cNvPr id="256" name="Rectangle 255">
            <a:extLst>
              <a:ext uri="{FF2B5EF4-FFF2-40B4-BE49-F238E27FC236}">
                <a16:creationId xmlns:a16="http://schemas.microsoft.com/office/drawing/2014/main" id="{960EC88E-8B7B-408D-869B-C96D0D996D56}"/>
              </a:ext>
            </a:extLst>
          </p:cNvPr>
          <p:cNvSpPr/>
          <p:nvPr/>
        </p:nvSpPr>
        <p:spPr bwMode="auto">
          <a:xfrm rot="21132663">
            <a:off x="2157073" y="1411853"/>
            <a:ext cx="351213" cy="377086"/>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42" name="TextBox 41">
            <a:extLst>
              <a:ext uri="{FF2B5EF4-FFF2-40B4-BE49-F238E27FC236}">
                <a16:creationId xmlns:a16="http://schemas.microsoft.com/office/drawing/2014/main" id="{F616722A-5862-4C32-B47D-C0FFFA2FBB02}"/>
              </a:ext>
            </a:extLst>
          </p:cNvPr>
          <p:cNvSpPr txBox="1"/>
          <p:nvPr/>
        </p:nvSpPr>
        <p:spPr>
          <a:xfrm>
            <a:off x="5438115" y="2524538"/>
            <a:ext cx="1078906" cy="646331"/>
          </a:xfrm>
          <a:prstGeom prst="rect">
            <a:avLst/>
          </a:prstGeom>
          <a:noFill/>
        </p:spPr>
        <p:txBody>
          <a:bodyPr wrap="square" rtlCol="0">
            <a:spAutoFit/>
          </a:bodyPr>
          <a:lstStyle/>
          <a:p>
            <a:r>
              <a:rPr lang="en-US" dirty="0"/>
              <a:t>Gas ~35 ppm Xe</a:t>
            </a:r>
          </a:p>
        </p:txBody>
      </p:sp>
      <p:cxnSp>
        <p:nvCxnSpPr>
          <p:cNvPr id="39" name="Straight Connector 38">
            <a:extLst>
              <a:ext uri="{FF2B5EF4-FFF2-40B4-BE49-F238E27FC236}">
                <a16:creationId xmlns:a16="http://schemas.microsoft.com/office/drawing/2014/main" id="{E86A7240-B0E1-46C0-A84F-034836C89CF0}"/>
              </a:ext>
            </a:extLst>
          </p:cNvPr>
          <p:cNvCxnSpPr>
            <a:cxnSpLocks/>
          </p:cNvCxnSpPr>
          <p:nvPr/>
        </p:nvCxnSpPr>
        <p:spPr>
          <a:xfrm>
            <a:off x="4365008" y="5646011"/>
            <a:ext cx="1452419" cy="0"/>
          </a:xfrm>
          <a:prstGeom prst="line">
            <a:avLst/>
          </a:prstGeom>
          <a:ln w="2540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E02EF92C-DE4E-4C60-9C4E-0825E6E7DCFE}"/>
              </a:ext>
            </a:extLst>
          </p:cNvPr>
          <p:cNvCxnSpPr>
            <a:cxnSpLocks/>
          </p:cNvCxnSpPr>
          <p:nvPr/>
        </p:nvCxnSpPr>
        <p:spPr>
          <a:xfrm>
            <a:off x="4578350" y="5646011"/>
            <a:ext cx="460788" cy="0"/>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AAC5061D-5B20-496C-8EF6-CA8ECD2A614F}"/>
              </a:ext>
            </a:extLst>
          </p:cNvPr>
          <p:cNvCxnSpPr>
            <a:cxnSpLocks/>
          </p:cNvCxnSpPr>
          <p:nvPr/>
        </p:nvCxnSpPr>
        <p:spPr>
          <a:xfrm flipH="1">
            <a:off x="4587978" y="2471311"/>
            <a:ext cx="441532" cy="0"/>
          </a:xfrm>
          <a:prstGeom prst="straightConnector1">
            <a:avLst/>
          </a:prstGeom>
          <a:ln w="28575" cmpd="sng">
            <a:solidFill>
              <a:schemeClr val="accent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1EA42635-0A33-42A2-A0EB-7436285D7EB9}"/>
              </a:ext>
            </a:extLst>
          </p:cNvPr>
          <p:cNvSpPr/>
          <p:nvPr/>
        </p:nvSpPr>
        <p:spPr bwMode="auto">
          <a:xfrm rot="16200000">
            <a:off x="2228365" y="3647825"/>
            <a:ext cx="3215475" cy="325420"/>
          </a:xfrm>
          <a:prstGeom prst="rect">
            <a:avLst/>
          </a:prstGeom>
          <a:solidFill>
            <a:srgbClr val="FFC000"/>
          </a:solidFill>
          <a:ln w="50800">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600" dirty="0">
                <a:solidFill>
                  <a:srgbClr val="000000"/>
                </a:solidFill>
              </a:rPr>
              <a:t>Primary cooling </a:t>
            </a:r>
          </a:p>
        </p:txBody>
      </p:sp>
      <p:sp>
        <p:nvSpPr>
          <p:cNvPr id="46" name="Rectangle 45">
            <a:extLst>
              <a:ext uri="{FF2B5EF4-FFF2-40B4-BE49-F238E27FC236}">
                <a16:creationId xmlns:a16="http://schemas.microsoft.com/office/drawing/2014/main" id="{06AF9392-4DF5-4906-9947-0F5DFC5ED52D}"/>
              </a:ext>
            </a:extLst>
          </p:cNvPr>
          <p:cNvSpPr/>
          <p:nvPr/>
        </p:nvSpPr>
        <p:spPr bwMode="auto">
          <a:xfrm rot="16200000">
            <a:off x="1961873" y="3548123"/>
            <a:ext cx="3728669" cy="1038020"/>
          </a:xfrm>
          <a:prstGeom prst="rect">
            <a:avLst/>
          </a:prstGeom>
          <a:noFill/>
          <a:ln w="50800">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600" dirty="0">
                <a:solidFill>
                  <a:srgbClr val="000000"/>
                </a:solidFill>
              </a:rPr>
              <a:t> </a:t>
            </a:r>
          </a:p>
        </p:txBody>
      </p:sp>
      <p:sp>
        <p:nvSpPr>
          <p:cNvPr id="55" name="Rectangle 54">
            <a:extLst>
              <a:ext uri="{FF2B5EF4-FFF2-40B4-BE49-F238E27FC236}">
                <a16:creationId xmlns:a16="http://schemas.microsoft.com/office/drawing/2014/main" id="{B106C852-8934-4EA6-9BF7-BA0314864E29}"/>
              </a:ext>
            </a:extLst>
          </p:cNvPr>
          <p:cNvSpPr/>
          <p:nvPr/>
        </p:nvSpPr>
        <p:spPr bwMode="auto">
          <a:xfrm rot="16200000">
            <a:off x="9478892" y="5424590"/>
            <a:ext cx="767581" cy="299120"/>
          </a:xfrm>
          <a:prstGeom prst="rect">
            <a:avLst/>
          </a:prstGeom>
          <a:solidFill>
            <a:srgbClr val="FF0000"/>
          </a:solidFill>
          <a:ln w="50800">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600" dirty="0">
                <a:solidFill>
                  <a:srgbClr val="000000"/>
                </a:solidFill>
              </a:rPr>
              <a:t>Heater</a:t>
            </a:r>
          </a:p>
        </p:txBody>
      </p:sp>
      <p:sp>
        <p:nvSpPr>
          <p:cNvPr id="279" name="Rectangle 278">
            <a:extLst>
              <a:ext uri="{FF2B5EF4-FFF2-40B4-BE49-F238E27FC236}">
                <a16:creationId xmlns:a16="http://schemas.microsoft.com/office/drawing/2014/main" id="{84A6BFAB-4CFD-4FB7-92AA-B446C709E2E2}"/>
              </a:ext>
            </a:extLst>
          </p:cNvPr>
          <p:cNvSpPr/>
          <p:nvPr/>
        </p:nvSpPr>
        <p:spPr bwMode="auto">
          <a:xfrm>
            <a:off x="5252481" y="3300298"/>
            <a:ext cx="4408251" cy="2612346"/>
          </a:xfrm>
          <a:prstGeom prst="rect">
            <a:avLst/>
          </a:prstGeom>
          <a:solidFill>
            <a:schemeClr val="tx2">
              <a:lumMod val="40000"/>
              <a:lumOff val="60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60" name="Straight Arrow Connector 59">
            <a:extLst>
              <a:ext uri="{FF2B5EF4-FFF2-40B4-BE49-F238E27FC236}">
                <a16:creationId xmlns:a16="http://schemas.microsoft.com/office/drawing/2014/main" id="{F4707F3E-2A85-4D2A-814C-F478363BF2A9}"/>
              </a:ext>
            </a:extLst>
          </p:cNvPr>
          <p:cNvCxnSpPr>
            <a:cxnSpLocks/>
          </p:cNvCxnSpPr>
          <p:nvPr/>
        </p:nvCxnSpPr>
        <p:spPr>
          <a:xfrm>
            <a:off x="9047687" y="3035755"/>
            <a:ext cx="0" cy="532187"/>
          </a:xfrm>
          <a:prstGeom prst="straightConnector1">
            <a:avLst/>
          </a:prstGeom>
          <a:ln w="19050" cmpd="sng">
            <a:solidFill>
              <a:srgbClr val="FF00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3D93B932-20AB-4831-A82F-5C64690AE0CC}"/>
              </a:ext>
            </a:extLst>
          </p:cNvPr>
          <p:cNvCxnSpPr>
            <a:cxnSpLocks/>
          </p:cNvCxnSpPr>
          <p:nvPr/>
        </p:nvCxnSpPr>
        <p:spPr>
          <a:xfrm flipV="1">
            <a:off x="8777290" y="3005247"/>
            <a:ext cx="0" cy="541037"/>
          </a:xfrm>
          <a:prstGeom prst="straightConnector1">
            <a:avLst/>
          </a:prstGeom>
          <a:ln w="19050" cmpd="sng">
            <a:solidFill>
              <a:srgbClr val="FF0066"/>
            </a:solidFill>
            <a:tailEnd type="triangle"/>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8DE101B7-F512-427E-B7F9-877C6A95C083}"/>
              </a:ext>
            </a:extLst>
          </p:cNvPr>
          <p:cNvSpPr txBox="1"/>
          <p:nvPr/>
        </p:nvSpPr>
        <p:spPr>
          <a:xfrm>
            <a:off x="5438116" y="3281476"/>
            <a:ext cx="1462545" cy="646331"/>
          </a:xfrm>
          <a:prstGeom prst="rect">
            <a:avLst/>
          </a:prstGeom>
          <a:noFill/>
        </p:spPr>
        <p:txBody>
          <a:bodyPr wrap="square" rtlCol="0">
            <a:spAutoFit/>
          </a:bodyPr>
          <a:lstStyle/>
          <a:p>
            <a:r>
              <a:rPr lang="en-US" dirty="0"/>
              <a:t>Liquid 23,500 ppm Xe</a:t>
            </a:r>
          </a:p>
        </p:txBody>
      </p:sp>
      <p:cxnSp>
        <p:nvCxnSpPr>
          <p:cNvPr id="47" name="Straight Connector 46">
            <a:extLst>
              <a:ext uri="{FF2B5EF4-FFF2-40B4-BE49-F238E27FC236}">
                <a16:creationId xmlns:a16="http://schemas.microsoft.com/office/drawing/2014/main" id="{FA58905D-DEAE-4553-A5B2-C1BBDCA2F681}"/>
              </a:ext>
            </a:extLst>
          </p:cNvPr>
          <p:cNvCxnSpPr>
            <a:cxnSpLocks/>
          </p:cNvCxnSpPr>
          <p:nvPr/>
        </p:nvCxnSpPr>
        <p:spPr>
          <a:xfrm>
            <a:off x="2390507" y="1652155"/>
            <a:ext cx="1364" cy="4116186"/>
          </a:xfrm>
          <a:prstGeom prst="line">
            <a:avLst/>
          </a:prstGeom>
          <a:ln w="2540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EC1AA0BD-6E4F-457C-877E-D763AC45A60D}"/>
              </a:ext>
            </a:extLst>
          </p:cNvPr>
          <p:cNvCxnSpPr>
            <a:cxnSpLocks/>
          </p:cNvCxnSpPr>
          <p:nvPr/>
        </p:nvCxnSpPr>
        <p:spPr>
          <a:xfrm>
            <a:off x="2444768" y="5646011"/>
            <a:ext cx="862429" cy="0"/>
          </a:xfrm>
          <a:prstGeom prst="line">
            <a:avLst/>
          </a:prstGeom>
          <a:ln w="2540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00828D3B-923B-420B-AD14-2B21D7CAA6CD}"/>
              </a:ext>
            </a:extLst>
          </p:cNvPr>
          <p:cNvCxnSpPr>
            <a:cxnSpLocks/>
          </p:cNvCxnSpPr>
          <p:nvPr/>
        </p:nvCxnSpPr>
        <p:spPr>
          <a:xfrm>
            <a:off x="2635158" y="5646011"/>
            <a:ext cx="550003" cy="0"/>
          </a:xfrm>
          <a:prstGeom prst="straightConnector1">
            <a:avLst/>
          </a:prstGeom>
          <a:ln w="28575" cmpd="sng">
            <a:solidFill>
              <a:schemeClr val="accent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DD7C499D-9496-4F3B-9D35-1EDD57097A89}"/>
              </a:ext>
            </a:extLst>
          </p:cNvPr>
          <p:cNvCxnSpPr>
            <a:cxnSpLocks/>
          </p:cNvCxnSpPr>
          <p:nvPr/>
        </p:nvCxnSpPr>
        <p:spPr>
          <a:xfrm>
            <a:off x="2380116" y="4655411"/>
            <a:ext cx="0" cy="604710"/>
          </a:xfrm>
          <a:prstGeom prst="straightConnector1">
            <a:avLst/>
          </a:prstGeom>
          <a:ln w="28575" cmpd="sng">
            <a:solidFill>
              <a:schemeClr val="accent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FCDD4031-DAC3-4D59-A7AC-92D4F623B505}"/>
              </a:ext>
            </a:extLst>
          </p:cNvPr>
          <p:cNvCxnSpPr>
            <a:cxnSpLocks/>
          </p:cNvCxnSpPr>
          <p:nvPr/>
        </p:nvCxnSpPr>
        <p:spPr>
          <a:xfrm>
            <a:off x="2390412" y="3235727"/>
            <a:ext cx="0" cy="604710"/>
          </a:xfrm>
          <a:prstGeom prst="straightConnector1">
            <a:avLst/>
          </a:prstGeom>
          <a:ln w="28575" cmpd="sng">
            <a:solidFill>
              <a:schemeClr val="accent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D7B87CB4-D86E-4AEB-8E6A-76BDB10005DF}"/>
              </a:ext>
            </a:extLst>
          </p:cNvPr>
          <p:cNvCxnSpPr>
            <a:cxnSpLocks/>
          </p:cNvCxnSpPr>
          <p:nvPr/>
        </p:nvCxnSpPr>
        <p:spPr>
          <a:xfrm>
            <a:off x="2390412" y="1798911"/>
            <a:ext cx="0" cy="604710"/>
          </a:xfrm>
          <a:prstGeom prst="straightConnector1">
            <a:avLst/>
          </a:prstGeom>
          <a:ln w="28575" cmpd="sng">
            <a:solidFill>
              <a:schemeClr val="accent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3750B335-910F-4779-AF5A-6332077912A2}"/>
              </a:ext>
            </a:extLst>
          </p:cNvPr>
          <p:cNvCxnSpPr>
            <a:cxnSpLocks/>
          </p:cNvCxnSpPr>
          <p:nvPr/>
        </p:nvCxnSpPr>
        <p:spPr>
          <a:xfrm flipV="1">
            <a:off x="9246313" y="4909130"/>
            <a:ext cx="246045" cy="412171"/>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2DA44C9F-BAC4-4AFD-A05F-A7714AA0DF86}"/>
              </a:ext>
            </a:extLst>
          </p:cNvPr>
          <p:cNvCxnSpPr>
            <a:cxnSpLocks/>
          </p:cNvCxnSpPr>
          <p:nvPr/>
        </p:nvCxnSpPr>
        <p:spPr>
          <a:xfrm flipV="1">
            <a:off x="9442967" y="4020026"/>
            <a:ext cx="0" cy="483057"/>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7AAFE89C-CF18-4A1D-B2A7-A891223563D5}"/>
              </a:ext>
            </a:extLst>
          </p:cNvPr>
          <p:cNvCxnSpPr>
            <a:cxnSpLocks/>
          </p:cNvCxnSpPr>
          <p:nvPr/>
        </p:nvCxnSpPr>
        <p:spPr>
          <a:xfrm flipH="1" flipV="1">
            <a:off x="9159162" y="3429000"/>
            <a:ext cx="191910" cy="29257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46976CA8-BDAC-4AD4-B274-F71ED4476FEA}"/>
              </a:ext>
            </a:extLst>
          </p:cNvPr>
          <p:cNvCxnSpPr>
            <a:cxnSpLocks/>
          </p:cNvCxnSpPr>
          <p:nvPr/>
        </p:nvCxnSpPr>
        <p:spPr>
          <a:xfrm flipH="1">
            <a:off x="8211525" y="3429000"/>
            <a:ext cx="448712" cy="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0C3F138A-CC4C-42F0-933B-FA0E854B24DC}"/>
              </a:ext>
            </a:extLst>
          </p:cNvPr>
          <p:cNvCxnSpPr>
            <a:cxnSpLocks/>
          </p:cNvCxnSpPr>
          <p:nvPr/>
        </p:nvCxnSpPr>
        <p:spPr>
          <a:xfrm flipH="1">
            <a:off x="7232249" y="3429000"/>
            <a:ext cx="448712" cy="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F069A5BC-F22E-4E10-87F1-1747BBBEE91D}"/>
              </a:ext>
            </a:extLst>
          </p:cNvPr>
          <p:cNvCxnSpPr>
            <a:cxnSpLocks/>
          </p:cNvCxnSpPr>
          <p:nvPr/>
        </p:nvCxnSpPr>
        <p:spPr>
          <a:xfrm>
            <a:off x="5578274" y="5205714"/>
            <a:ext cx="326068" cy="264161"/>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2D812C3F-708C-4909-B0A3-55CE6DC395C3}"/>
              </a:ext>
            </a:extLst>
          </p:cNvPr>
          <p:cNvCxnSpPr>
            <a:cxnSpLocks/>
          </p:cNvCxnSpPr>
          <p:nvPr/>
        </p:nvCxnSpPr>
        <p:spPr>
          <a:xfrm>
            <a:off x="8545988" y="5562382"/>
            <a:ext cx="462607" cy="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062DA515-5B9E-431A-8411-BCD7F0F8DB46}"/>
              </a:ext>
            </a:extLst>
          </p:cNvPr>
          <p:cNvCxnSpPr>
            <a:cxnSpLocks/>
          </p:cNvCxnSpPr>
          <p:nvPr/>
        </p:nvCxnSpPr>
        <p:spPr>
          <a:xfrm>
            <a:off x="7748919" y="5574150"/>
            <a:ext cx="462607" cy="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AE8C80D9-630A-4444-9BF1-25F99A04823C}"/>
              </a:ext>
            </a:extLst>
          </p:cNvPr>
          <p:cNvCxnSpPr>
            <a:cxnSpLocks/>
          </p:cNvCxnSpPr>
          <p:nvPr/>
        </p:nvCxnSpPr>
        <p:spPr>
          <a:xfrm>
            <a:off x="6968664" y="5574150"/>
            <a:ext cx="462607" cy="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B2197905-FCA1-4C6E-994E-EEDC31F5E9A2}"/>
              </a:ext>
            </a:extLst>
          </p:cNvPr>
          <p:cNvCxnSpPr>
            <a:cxnSpLocks/>
          </p:cNvCxnSpPr>
          <p:nvPr/>
        </p:nvCxnSpPr>
        <p:spPr>
          <a:xfrm>
            <a:off x="6115906" y="5586632"/>
            <a:ext cx="462607" cy="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2006371A-BAFF-498D-90CB-9EB9DC4683F9}"/>
              </a:ext>
            </a:extLst>
          </p:cNvPr>
          <p:cNvCxnSpPr>
            <a:cxnSpLocks/>
          </p:cNvCxnSpPr>
          <p:nvPr/>
        </p:nvCxnSpPr>
        <p:spPr>
          <a:xfrm>
            <a:off x="5572441" y="4365822"/>
            <a:ext cx="0" cy="481299"/>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D34A7131-B582-42F6-A04E-3DE9B8331AB5}"/>
              </a:ext>
            </a:extLst>
          </p:cNvPr>
          <p:cNvSpPr/>
          <p:nvPr/>
        </p:nvSpPr>
        <p:spPr bwMode="auto">
          <a:xfrm>
            <a:off x="3465247" y="4365822"/>
            <a:ext cx="133892" cy="129321"/>
          </a:xfrm>
          <a:prstGeom prst="ellipse">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79" name="Oval 78">
            <a:extLst>
              <a:ext uri="{FF2B5EF4-FFF2-40B4-BE49-F238E27FC236}">
                <a16:creationId xmlns:a16="http://schemas.microsoft.com/office/drawing/2014/main" id="{AE370176-1B63-4C07-9476-2CE0687547CA}"/>
              </a:ext>
            </a:extLst>
          </p:cNvPr>
          <p:cNvSpPr/>
          <p:nvPr/>
        </p:nvSpPr>
        <p:spPr bwMode="auto">
          <a:xfrm>
            <a:off x="3417703" y="5190360"/>
            <a:ext cx="133892" cy="129321"/>
          </a:xfrm>
          <a:prstGeom prst="ellipse">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80" name="Oval 79">
            <a:extLst>
              <a:ext uri="{FF2B5EF4-FFF2-40B4-BE49-F238E27FC236}">
                <a16:creationId xmlns:a16="http://schemas.microsoft.com/office/drawing/2014/main" id="{07ED7ABD-0B17-4214-BBF0-5C95ACB5FB6D}"/>
              </a:ext>
            </a:extLst>
          </p:cNvPr>
          <p:cNvSpPr/>
          <p:nvPr/>
        </p:nvSpPr>
        <p:spPr bwMode="auto">
          <a:xfrm>
            <a:off x="3406231" y="4782460"/>
            <a:ext cx="133892" cy="129321"/>
          </a:xfrm>
          <a:prstGeom prst="ellipse">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81" name="Oval 80">
            <a:extLst>
              <a:ext uri="{FF2B5EF4-FFF2-40B4-BE49-F238E27FC236}">
                <a16:creationId xmlns:a16="http://schemas.microsoft.com/office/drawing/2014/main" id="{B614C6BF-20A6-4646-8699-6073D766F94F}"/>
              </a:ext>
            </a:extLst>
          </p:cNvPr>
          <p:cNvSpPr/>
          <p:nvPr/>
        </p:nvSpPr>
        <p:spPr bwMode="auto">
          <a:xfrm>
            <a:off x="3395041" y="3937813"/>
            <a:ext cx="133892" cy="129321"/>
          </a:xfrm>
          <a:prstGeom prst="ellipse">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82" name="Oval 81">
            <a:extLst>
              <a:ext uri="{FF2B5EF4-FFF2-40B4-BE49-F238E27FC236}">
                <a16:creationId xmlns:a16="http://schemas.microsoft.com/office/drawing/2014/main" id="{13D38B8F-5150-473C-A96B-A9BA0C452D38}"/>
              </a:ext>
            </a:extLst>
          </p:cNvPr>
          <p:cNvSpPr/>
          <p:nvPr/>
        </p:nvSpPr>
        <p:spPr bwMode="auto">
          <a:xfrm>
            <a:off x="3452718" y="3518111"/>
            <a:ext cx="133892" cy="129321"/>
          </a:xfrm>
          <a:prstGeom prst="ellipse">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83" name="Straight Arrow Connector 82">
            <a:extLst>
              <a:ext uri="{FF2B5EF4-FFF2-40B4-BE49-F238E27FC236}">
                <a16:creationId xmlns:a16="http://schemas.microsoft.com/office/drawing/2014/main" id="{D3E1DFD3-FD50-457C-ACC4-3F46BE9159B7}"/>
              </a:ext>
            </a:extLst>
          </p:cNvPr>
          <p:cNvCxnSpPr>
            <a:cxnSpLocks/>
          </p:cNvCxnSpPr>
          <p:nvPr/>
        </p:nvCxnSpPr>
        <p:spPr>
          <a:xfrm>
            <a:off x="4188141" y="4002473"/>
            <a:ext cx="0" cy="481299"/>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13171BF9-2C9C-4E27-BF59-CB74622D09F8}"/>
              </a:ext>
            </a:extLst>
          </p:cNvPr>
          <p:cNvCxnSpPr>
            <a:cxnSpLocks/>
          </p:cNvCxnSpPr>
          <p:nvPr/>
        </p:nvCxnSpPr>
        <p:spPr>
          <a:xfrm>
            <a:off x="4188141" y="4709061"/>
            <a:ext cx="0" cy="481299"/>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DA3A3CDE-1B82-4195-8A9E-F9FA329D80BE}"/>
              </a:ext>
            </a:extLst>
          </p:cNvPr>
          <p:cNvCxnSpPr>
            <a:cxnSpLocks/>
          </p:cNvCxnSpPr>
          <p:nvPr/>
        </p:nvCxnSpPr>
        <p:spPr>
          <a:xfrm flipH="1">
            <a:off x="3978759" y="5485570"/>
            <a:ext cx="237809" cy="236368"/>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E944969C-0447-4A0D-9A4D-BE72D67B36F0}"/>
              </a:ext>
            </a:extLst>
          </p:cNvPr>
          <p:cNvCxnSpPr>
            <a:cxnSpLocks/>
          </p:cNvCxnSpPr>
          <p:nvPr/>
        </p:nvCxnSpPr>
        <p:spPr>
          <a:xfrm flipH="1" flipV="1">
            <a:off x="3452719" y="5500889"/>
            <a:ext cx="220673" cy="216073"/>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B0F6E30D-8DBF-43D3-946F-21D7A2CF3AB7}"/>
              </a:ext>
            </a:extLst>
          </p:cNvPr>
          <p:cNvCxnSpPr>
            <a:cxnSpLocks/>
          </p:cNvCxnSpPr>
          <p:nvPr/>
        </p:nvCxnSpPr>
        <p:spPr>
          <a:xfrm flipH="1">
            <a:off x="4185283" y="3337433"/>
            <a:ext cx="2859" cy="457919"/>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7A651DD9-2C1C-4555-9C82-F8DF063C6C6A}"/>
              </a:ext>
            </a:extLst>
          </p:cNvPr>
          <p:cNvCxnSpPr>
            <a:cxnSpLocks/>
          </p:cNvCxnSpPr>
          <p:nvPr/>
        </p:nvCxnSpPr>
        <p:spPr>
          <a:xfrm flipV="1">
            <a:off x="3460213" y="4723609"/>
            <a:ext cx="1" cy="441024"/>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a:extLst>
              <a:ext uri="{FF2B5EF4-FFF2-40B4-BE49-F238E27FC236}">
                <a16:creationId xmlns:a16="http://schemas.microsoft.com/office/drawing/2014/main" id="{D69E5047-204B-40AD-BE45-BE406B1B4A13}"/>
              </a:ext>
            </a:extLst>
          </p:cNvPr>
          <p:cNvCxnSpPr>
            <a:cxnSpLocks/>
          </p:cNvCxnSpPr>
          <p:nvPr/>
        </p:nvCxnSpPr>
        <p:spPr>
          <a:xfrm flipV="1">
            <a:off x="3473177" y="4004439"/>
            <a:ext cx="1" cy="441024"/>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a:extLst>
              <a:ext uri="{FF2B5EF4-FFF2-40B4-BE49-F238E27FC236}">
                <a16:creationId xmlns:a16="http://schemas.microsoft.com/office/drawing/2014/main" id="{334F3C0F-C420-4DB3-86B9-F5200345526B}"/>
              </a:ext>
            </a:extLst>
          </p:cNvPr>
          <p:cNvCxnSpPr>
            <a:cxnSpLocks/>
          </p:cNvCxnSpPr>
          <p:nvPr/>
        </p:nvCxnSpPr>
        <p:spPr>
          <a:xfrm flipV="1">
            <a:off x="3470890" y="3358105"/>
            <a:ext cx="1" cy="441024"/>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9" name="TextBox 98">
            <a:extLst>
              <a:ext uri="{FF2B5EF4-FFF2-40B4-BE49-F238E27FC236}">
                <a16:creationId xmlns:a16="http://schemas.microsoft.com/office/drawing/2014/main" id="{FE8CC92A-A761-49E3-A3ED-A0964A470637}"/>
              </a:ext>
            </a:extLst>
          </p:cNvPr>
          <p:cNvSpPr txBox="1"/>
          <p:nvPr/>
        </p:nvSpPr>
        <p:spPr>
          <a:xfrm>
            <a:off x="2739907" y="1434281"/>
            <a:ext cx="1414781" cy="646331"/>
          </a:xfrm>
          <a:prstGeom prst="rect">
            <a:avLst/>
          </a:prstGeom>
          <a:noFill/>
        </p:spPr>
        <p:txBody>
          <a:bodyPr wrap="square" rtlCol="0">
            <a:spAutoFit/>
          </a:bodyPr>
          <a:lstStyle/>
          <a:p>
            <a:r>
              <a:rPr lang="en-US" dirty="0"/>
              <a:t>Gas &lt;&lt; 35 ppm Xe</a:t>
            </a:r>
          </a:p>
        </p:txBody>
      </p:sp>
      <p:cxnSp>
        <p:nvCxnSpPr>
          <p:cNvPr id="101" name="Straight Arrow Connector 100">
            <a:extLst>
              <a:ext uri="{FF2B5EF4-FFF2-40B4-BE49-F238E27FC236}">
                <a16:creationId xmlns:a16="http://schemas.microsoft.com/office/drawing/2014/main" id="{E5782530-717E-41AF-AFCB-849197DC845D}"/>
              </a:ext>
            </a:extLst>
          </p:cNvPr>
          <p:cNvCxnSpPr>
            <a:cxnSpLocks/>
          </p:cNvCxnSpPr>
          <p:nvPr/>
        </p:nvCxnSpPr>
        <p:spPr>
          <a:xfrm>
            <a:off x="3402372" y="2065701"/>
            <a:ext cx="89853" cy="426691"/>
          </a:xfrm>
          <a:prstGeom prst="straightConnector1">
            <a:avLst/>
          </a:prstGeom>
          <a:ln w="19050" cmpd="sng">
            <a:solidFill>
              <a:srgbClr val="FF0066"/>
            </a:solidFill>
            <a:tailEnd type="triangle"/>
          </a:ln>
          <a:effectLst/>
        </p:spPr>
        <p:style>
          <a:lnRef idx="2">
            <a:schemeClr val="accent1"/>
          </a:lnRef>
          <a:fillRef idx="0">
            <a:schemeClr val="accent1"/>
          </a:fillRef>
          <a:effectRef idx="1">
            <a:schemeClr val="accent1"/>
          </a:effectRef>
          <a:fontRef idx="minor">
            <a:schemeClr val="tx1"/>
          </a:fontRef>
        </p:style>
      </p:cxnSp>
      <p:sp>
        <p:nvSpPr>
          <p:cNvPr id="59" name="Rectangle 58">
            <a:extLst>
              <a:ext uri="{FF2B5EF4-FFF2-40B4-BE49-F238E27FC236}">
                <a16:creationId xmlns:a16="http://schemas.microsoft.com/office/drawing/2014/main" id="{5CBD10C9-A99B-44BE-9AB6-F553AF5F342F}"/>
              </a:ext>
            </a:extLst>
          </p:cNvPr>
          <p:cNvSpPr/>
          <p:nvPr/>
        </p:nvSpPr>
        <p:spPr bwMode="auto">
          <a:xfrm>
            <a:off x="5252480" y="1813027"/>
            <a:ext cx="4408248" cy="325420"/>
          </a:xfrm>
          <a:prstGeom prst="rect">
            <a:avLst/>
          </a:prstGeom>
          <a:solidFill>
            <a:srgbClr val="FFC000"/>
          </a:solidFill>
          <a:ln w="50800">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600" dirty="0">
                <a:solidFill>
                  <a:srgbClr val="000000"/>
                </a:solidFill>
              </a:rPr>
              <a:t>                 Secondary Cooling </a:t>
            </a:r>
          </a:p>
        </p:txBody>
      </p:sp>
      <p:cxnSp>
        <p:nvCxnSpPr>
          <p:cNvPr id="9" name="Straight Connector 8">
            <a:extLst>
              <a:ext uri="{FF2B5EF4-FFF2-40B4-BE49-F238E27FC236}">
                <a16:creationId xmlns:a16="http://schemas.microsoft.com/office/drawing/2014/main" id="{A8FD5989-F42C-494C-B263-5A733CF1E5F0}"/>
              </a:ext>
            </a:extLst>
          </p:cNvPr>
          <p:cNvCxnSpPr>
            <a:cxnSpLocks/>
          </p:cNvCxnSpPr>
          <p:nvPr/>
        </p:nvCxnSpPr>
        <p:spPr>
          <a:xfrm>
            <a:off x="6732499" y="1389793"/>
            <a:ext cx="0" cy="784947"/>
          </a:xfrm>
          <a:prstGeom prst="line">
            <a:avLst/>
          </a:prstGeom>
          <a:ln w="2540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D39293F8-0880-4BA1-B027-7D9B91069F30}"/>
              </a:ext>
            </a:extLst>
          </p:cNvPr>
          <p:cNvCxnSpPr>
            <a:cxnSpLocks/>
          </p:cNvCxnSpPr>
          <p:nvPr/>
        </p:nvCxnSpPr>
        <p:spPr>
          <a:xfrm flipV="1">
            <a:off x="6732499" y="1652155"/>
            <a:ext cx="0" cy="382826"/>
          </a:xfrm>
          <a:prstGeom prst="straightConnector1">
            <a:avLst/>
          </a:prstGeom>
          <a:ln w="28575" cmpd="sng">
            <a:solidFill>
              <a:schemeClr val="accent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9D674E3C-A5CD-414F-A388-67D78E166100}"/>
              </a:ext>
            </a:extLst>
          </p:cNvPr>
          <p:cNvSpPr txBox="1"/>
          <p:nvPr/>
        </p:nvSpPr>
        <p:spPr>
          <a:xfrm>
            <a:off x="6855509" y="1209341"/>
            <a:ext cx="1078906" cy="584775"/>
          </a:xfrm>
          <a:prstGeom prst="rect">
            <a:avLst/>
          </a:prstGeom>
          <a:noFill/>
        </p:spPr>
        <p:txBody>
          <a:bodyPr wrap="square" rtlCol="0">
            <a:spAutoFit/>
          </a:bodyPr>
          <a:lstStyle/>
          <a:p>
            <a:r>
              <a:rPr lang="en-US" sz="1600" dirty="0"/>
              <a:t>To pump and getter</a:t>
            </a:r>
          </a:p>
        </p:txBody>
      </p:sp>
      <p:sp>
        <p:nvSpPr>
          <p:cNvPr id="77" name="TextBox 76">
            <a:extLst>
              <a:ext uri="{FF2B5EF4-FFF2-40B4-BE49-F238E27FC236}">
                <a16:creationId xmlns:a16="http://schemas.microsoft.com/office/drawing/2014/main" id="{2DE95D56-5B6B-4216-A282-571FC794E9BC}"/>
              </a:ext>
            </a:extLst>
          </p:cNvPr>
          <p:cNvSpPr txBox="1"/>
          <p:nvPr/>
        </p:nvSpPr>
        <p:spPr>
          <a:xfrm rot="16200000">
            <a:off x="268969" y="3413840"/>
            <a:ext cx="3544238" cy="338554"/>
          </a:xfrm>
          <a:prstGeom prst="rect">
            <a:avLst/>
          </a:prstGeom>
          <a:noFill/>
        </p:spPr>
        <p:txBody>
          <a:bodyPr wrap="square" rtlCol="0">
            <a:spAutoFit/>
          </a:bodyPr>
          <a:lstStyle/>
          <a:p>
            <a:r>
              <a:rPr lang="en-US" sz="1600" dirty="0"/>
              <a:t>Gas 35 ppm Xe from pump and getter</a:t>
            </a:r>
          </a:p>
        </p:txBody>
      </p:sp>
      <p:sp>
        <p:nvSpPr>
          <p:cNvPr id="78" name="Rectangle 77">
            <a:extLst>
              <a:ext uri="{FF2B5EF4-FFF2-40B4-BE49-F238E27FC236}">
                <a16:creationId xmlns:a16="http://schemas.microsoft.com/office/drawing/2014/main" id="{4362DDA3-558F-4E58-BA5B-FB108CD93C85}"/>
              </a:ext>
            </a:extLst>
          </p:cNvPr>
          <p:cNvSpPr/>
          <p:nvPr/>
        </p:nvSpPr>
        <p:spPr bwMode="auto">
          <a:xfrm>
            <a:off x="2251367" y="5768340"/>
            <a:ext cx="767581" cy="299120"/>
          </a:xfrm>
          <a:prstGeom prst="rect">
            <a:avLst/>
          </a:prstGeom>
          <a:solidFill>
            <a:srgbClr val="FF0000"/>
          </a:solidFill>
          <a:ln w="50800">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600" dirty="0">
                <a:solidFill>
                  <a:srgbClr val="000000"/>
                </a:solidFill>
              </a:rPr>
              <a:t>Heater</a:t>
            </a:r>
          </a:p>
        </p:txBody>
      </p:sp>
      <p:sp>
        <p:nvSpPr>
          <p:cNvPr id="86" name="TextBox 85">
            <a:extLst>
              <a:ext uri="{FF2B5EF4-FFF2-40B4-BE49-F238E27FC236}">
                <a16:creationId xmlns:a16="http://schemas.microsoft.com/office/drawing/2014/main" id="{1F894907-0BAA-4821-8F2F-C56A96327760}"/>
              </a:ext>
            </a:extLst>
          </p:cNvPr>
          <p:cNvSpPr txBox="1"/>
          <p:nvPr/>
        </p:nvSpPr>
        <p:spPr>
          <a:xfrm>
            <a:off x="3146555" y="5980623"/>
            <a:ext cx="1462260" cy="369332"/>
          </a:xfrm>
          <a:prstGeom prst="rect">
            <a:avLst/>
          </a:prstGeom>
          <a:noFill/>
        </p:spPr>
        <p:txBody>
          <a:bodyPr wrap="none" rtlCol="0">
            <a:spAutoFit/>
          </a:bodyPr>
          <a:lstStyle/>
          <a:p>
            <a:r>
              <a:rPr lang="en-US" dirty="0" err="1"/>
              <a:t>Ar</a:t>
            </a:r>
            <a:r>
              <a:rPr lang="en-US" dirty="0"/>
              <a:t> Condenser</a:t>
            </a:r>
          </a:p>
        </p:txBody>
      </p:sp>
      <p:sp>
        <p:nvSpPr>
          <p:cNvPr id="69" name="TextBox 68">
            <a:extLst>
              <a:ext uri="{FF2B5EF4-FFF2-40B4-BE49-F238E27FC236}">
                <a16:creationId xmlns:a16="http://schemas.microsoft.com/office/drawing/2014/main" id="{BC179D8A-056E-4265-9960-92FCC0D13605}"/>
              </a:ext>
            </a:extLst>
          </p:cNvPr>
          <p:cNvSpPr txBox="1"/>
          <p:nvPr/>
        </p:nvSpPr>
        <p:spPr>
          <a:xfrm>
            <a:off x="4387195" y="4562808"/>
            <a:ext cx="1078906" cy="646331"/>
          </a:xfrm>
          <a:prstGeom prst="rect">
            <a:avLst/>
          </a:prstGeom>
          <a:noFill/>
        </p:spPr>
        <p:txBody>
          <a:bodyPr wrap="square" rtlCol="0">
            <a:spAutoFit/>
          </a:bodyPr>
          <a:lstStyle/>
          <a:p>
            <a:r>
              <a:rPr lang="en-US" dirty="0" err="1"/>
              <a:t>Liq</a:t>
            </a:r>
            <a:r>
              <a:rPr lang="en-US" dirty="0"/>
              <a:t> ~35 ppm Xe</a:t>
            </a:r>
          </a:p>
        </p:txBody>
      </p:sp>
      <p:cxnSp>
        <p:nvCxnSpPr>
          <p:cNvPr id="88" name="Straight Arrow Connector 87">
            <a:extLst>
              <a:ext uri="{FF2B5EF4-FFF2-40B4-BE49-F238E27FC236}">
                <a16:creationId xmlns:a16="http://schemas.microsoft.com/office/drawing/2014/main" id="{28EA7B03-3DF8-4094-9F14-EBA545DA5FA7}"/>
              </a:ext>
            </a:extLst>
          </p:cNvPr>
          <p:cNvCxnSpPr>
            <a:cxnSpLocks/>
          </p:cNvCxnSpPr>
          <p:nvPr/>
        </p:nvCxnSpPr>
        <p:spPr>
          <a:xfrm flipH="1">
            <a:off x="4848074" y="5229854"/>
            <a:ext cx="78575" cy="299051"/>
          </a:xfrm>
          <a:prstGeom prst="straightConnector1">
            <a:avLst/>
          </a:prstGeom>
          <a:ln w="19050" cmpd="sng">
            <a:solidFill>
              <a:srgbClr val="FF00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a:extLst>
              <a:ext uri="{FF2B5EF4-FFF2-40B4-BE49-F238E27FC236}">
                <a16:creationId xmlns:a16="http://schemas.microsoft.com/office/drawing/2014/main" id="{ECA3C101-2A72-4624-B428-206C7842B0B2}"/>
              </a:ext>
            </a:extLst>
          </p:cNvPr>
          <p:cNvCxnSpPr>
            <a:cxnSpLocks/>
          </p:cNvCxnSpPr>
          <p:nvPr/>
        </p:nvCxnSpPr>
        <p:spPr>
          <a:xfrm flipH="1">
            <a:off x="4217433" y="5188440"/>
            <a:ext cx="339924" cy="166799"/>
          </a:xfrm>
          <a:prstGeom prst="straightConnector1">
            <a:avLst/>
          </a:prstGeom>
          <a:ln w="19050" cmpd="sng">
            <a:solidFill>
              <a:srgbClr val="FF0066"/>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1089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981202" y="219510"/>
            <a:ext cx="8530683" cy="1008771"/>
          </a:xfrm>
        </p:spPr>
        <p:txBody>
          <a:bodyPr/>
          <a:lstStyle/>
          <a:p>
            <a:pPr algn="ctr"/>
            <a:r>
              <a:rPr lang="en-US" b="0" dirty="0"/>
              <a:t>Circulation Design</a:t>
            </a:r>
            <a:br>
              <a:rPr lang="en-US" b="0" dirty="0"/>
            </a:br>
            <a:endParaRPr lang="en-US" sz="2400" b="0" dirty="0"/>
          </a:p>
        </p:txBody>
      </p:sp>
      <p:pic>
        <p:nvPicPr>
          <p:cNvPr id="36" name="Picture 35">
            <a:extLst>
              <a:ext uri="{FF2B5EF4-FFF2-40B4-BE49-F238E27FC236}">
                <a16:creationId xmlns:a16="http://schemas.microsoft.com/office/drawing/2014/main" id="{A3073203-2A80-F602-02D5-7E97BD4A4B7E}"/>
              </a:ext>
            </a:extLst>
          </p:cNvPr>
          <p:cNvPicPr>
            <a:picLocks noChangeAspect="1"/>
          </p:cNvPicPr>
          <p:nvPr/>
        </p:nvPicPr>
        <p:blipFill>
          <a:blip r:embed="rId3"/>
          <a:stretch>
            <a:fillRect/>
          </a:stretch>
        </p:blipFill>
        <p:spPr>
          <a:xfrm>
            <a:off x="2075495" y="1532501"/>
            <a:ext cx="4484566" cy="4813708"/>
          </a:xfrm>
          <a:prstGeom prst="rect">
            <a:avLst/>
          </a:prstGeom>
        </p:spPr>
      </p:pic>
      <p:pic>
        <p:nvPicPr>
          <p:cNvPr id="38" name="Picture 37" descr="A picture containing indoor, dark&#10;&#10;Description automatically generated">
            <a:extLst>
              <a:ext uri="{FF2B5EF4-FFF2-40B4-BE49-F238E27FC236}">
                <a16:creationId xmlns:a16="http://schemas.microsoft.com/office/drawing/2014/main" id="{E8D1BCC5-C540-9291-EC58-87CA7DB00969}"/>
              </a:ext>
            </a:extLst>
          </p:cNvPr>
          <p:cNvPicPr>
            <a:picLocks noChangeAspect="1"/>
          </p:cNvPicPr>
          <p:nvPr/>
        </p:nvPicPr>
        <p:blipFill rotWithShape="1">
          <a:blip r:embed="rId4"/>
          <a:srcRect l="18962" r="54151" b="6267"/>
          <a:stretch/>
        </p:blipFill>
        <p:spPr>
          <a:xfrm>
            <a:off x="8150630" y="1354012"/>
            <a:ext cx="2353032" cy="4979869"/>
          </a:xfrm>
          <a:prstGeom prst="rect">
            <a:avLst/>
          </a:prstGeom>
        </p:spPr>
      </p:pic>
      <p:cxnSp>
        <p:nvCxnSpPr>
          <p:cNvPr id="39" name="Straight Arrow Connector 38">
            <a:extLst>
              <a:ext uri="{FF2B5EF4-FFF2-40B4-BE49-F238E27FC236}">
                <a16:creationId xmlns:a16="http://schemas.microsoft.com/office/drawing/2014/main" id="{2CAD693B-052C-FD43-C439-BA51E0784BFD}"/>
              </a:ext>
            </a:extLst>
          </p:cNvPr>
          <p:cNvCxnSpPr>
            <a:cxnSpLocks/>
          </p:cNvCxnSpPr>
          <p:nvPr/>
        </p:nvCxnSpPr>
        <p:spPr>
          <a:xfrm>
            <a:off x="2005335" y="2273957"/>
            <a:ext cx="0" cy="603189"/>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4645ADAB-1F56-A9EB-7A37-C88D21F86E85}"/>
              </a:ext>
            </a:extLst>
          </p:cNvPr>
          <p:cNvCxnSpPr>
            <a:cxnSpLocks/>
          </p:cNvCxnSpPr>
          <p:nvPr/>
        </p:nvCxnSpPr>
        <p:spPr>
          <a:xfrm>
            <a:off x="2005335" y="4358852"/>
            <a:ext cx="0" cy="603189"/>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E8854DE5-361E-12D9-A1D2-A94C6E86805A}"/>
              </a:ext>
            </a:extLst>
          </p:cNvPr>
          <p:cNvCxnSpPr>
            <a:cxnSpLocks/>
          </p:cNvCxnSpPr>
          <p:nvPr/>
        </p:nvCxnSpPr>
        <p:spPr>
          <a:xfrm>
            <a:off x="3612350" y="6047693"/>
            <a:ext cx="421318" cy="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86EC01CF-7361-53DB-5C45-3D7DFB8D689A}"/>
              </a:ext>
            </a:extLst>
          </p:cNvPr>
          <p:cNvCxnSpPr>
            <a:cxnSpLocks/>
          </p:cNvCxnSpPr>
          <p:nvPr/>
        </p:nvCxnSpPr>
        <p:spPr>
          <a:xfrm flipH="1">
            <a:off x="3612350" y="1910898"/>
            <a:ext cx="421318" cy="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E2B03575-40DA-AD27-8A37-DC41B425FE90}"/>
              </a:ext>
            </a:extLst>
          </p:cNvPr>
          <p:cNvCxnSpPr>
            <a:cxnSpLocks/>
          </p:cNvCxnSpPr>
          <p:nvPr/>
        </p:nvCxnSpPr>
        <p:spPr>
          <a:xfrm flipV="1">
            <a:off x="5027942" y="1617342"/>
            <a:ext cx="0" cy="401964"/>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id="{E3E825BF-97AB-242E-8A55-769492931885}"/>
              </a:ext>
            </a:extLst>
          </p:cNvPr>
          <p:cNvSpPr/>
          <p:nvPr/>
        </p:nvSpPr>
        <p:spPr bwMode="auto">
          <a:xfrm>
            <a:off x="5361920" y="2118914"/>
            <a:ext cx="547173" cy="155042"/>
          </a:xfrm>
          <a:prstGeom prst="rect">
            <a:avLst/>
          </a:prstGeom>
          <a:solidFill>
            <a:schemeClr val="tx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54" name="TextBox 53">
            <a:extLst>
              <a:ext uri="{FF2B5EF4-FFF2-40B4-BE49-F238E27FC236}">
                <a16:creationId xmlns:a16="http://schemas.microsoft.com/office/drawing/2014/main" id="{3805E980-5EEB-000C-A2A8-F557DA54410F}"/>
              </a:ext>
            </a:extLst>
          </p:cNvPr>
          <p:cNvSpPr txBox="1"/>
          <p:nvPr/>
        </p:nvSpPr>
        <p:spPr>
          <a:xfrm>
            <a:off x="5509730" y="1282329"/>
            <a:ext cx="1078906" cy="338554"/>
          </a:xfrm>
          <a:prstGeom prst="rect">
            <a:avLst/>
          </a:prstGeom>
          <a:noFill/>
        </p:spPr>
        <p:txBody>
          <a:bodyPr wrap="square" rtlCol="0">
            <a:spAutoFit/>
          </a:bodyPr>
          <a:lstStyle/>
          <a:p>
            <a:r>
              <a:rPr lang="en-US" sz="1600" dirty="0"/>
              <a:t>Camera</a:t>
            </a:r>
          </a:p>
        </p:txBody>
      </p:sp>
      <p:sp>
        <p:nvSpPr>
          <p:cNvPr id="56" name="TextBox 55">
            <a:extLst>
              <a:ext uri="{FF2B5EF4-FFF2-40B4-BE49-F238E27FC236}">
                <a16:creationId xmlns:a16="http://schemas.microsoft.com/office/drawing/2014/main" id="{BFB6183A-E2AD-FF64-1E65-05A39BB9868C}"/>
              </a:ext>
            </a:extLst>
          </p:cNvPr>
          <p:cNvSpPr txBox="1"/>
          <p:nvPr/>
        </p:nvSpPr>
        <p:spPr>
          <a:xfrm>
            <a:off x="5811491" y="5852580"/>
            <a:ext cx="1078906" cy="338554"/>
          </a:xfrm>
          <a:prstGeom prst="rect">
            <a:avLst/>
          </a:prstGeom>
          <a:noFill/>
        </p:spPr>
        <p:txBody>
          <a:bodyPr wrap="square" rtlCol="0">
            <a:spAutoFit/>
          </a:bodyPr>
          <a:lstStyle/>
          <a:p>
            <a:r>
              <a:rPr lang="en-US" sz="1600" dirty="0"/>
              <a:t>Heaters</a:t>
            </a:r>
          </a:p>
        </p:txBody>
      </p:sp>
      <p:cxnSp>
        <p:nvCxnSpPr>
          <p:cNvPr id="57" name="Straight Arrow Connector 56">
            <a:extLst>
              <a:ext uri="{FF2B5EF4-FFF2-40B4-BE49-F238E27FC236}">
                <a16:creationId xmlns:a16="http://schemas.microsoft.com/office/drawing/2014/main" id="{48D335DC-0DC0-D630-A9DB-1D4B395DDC92}"/>
              </a:ext>
            </a:extLst>
          </p:cNvPr>
          <p:cNvCxnSpPr>
            <a:cxnSpLocks/>
          </p:cNvCxnSpPr>
          <p:nvPr/>
        </p:nvCxnSpPr>
        <p:spPr>
          <a:xfrm flipV="1">
            <a:off x="5635505" y="1685926"/>
            <a:ext cx="175986" cy="333381"/>
          </a:xfrm>
          <a:prstGeom prst="straightConnector1">
            <a:avLst/>
          </a:prstGeom>
          <a:ln w="19050" cmpd="sng">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09109EFA-E741-911C-9B8D-833464875D11}"/>
              </a:ext>
            </a:extLst>
          </p:cNvPr>
          <p:cNvCxnSpPr>
            <a:cxnSpLocks/>
          </p:cNvCxnSpPr>
          <p:nvPr/>
        </p:nvCxnSpPr>
        <p:spPr>
          <a:xfrm flipV="1">
            <a:off x="5959892" y="3641551"/>
            <a:ext cx="448780" cy="299688"/>
          </a:xfrm>
          <a:prstGeom prst="straightConnector1">
            <a:avLst/>
          </a:prstGeom>
          <a:ln w="19050" cmpd="sng">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D7842E4E-6F04-9293-3655-F309892BAEC0}"/>
              </a:ext>
            </a:extLst>
          </p:cNvPr>
          <p:cNvSpPr txBox="1"/>
          <p:nvPr/>
        </p:nvSpPr>
        <p:spPr>
          <a:xfrm>
            <a:off x="6184282" y="3097468"/>
            <a:ext cx="1078906" cy="584775"/>
          </a:xfrm>
          <a:prstGeom prst="rect">
            <a:avLst/>
          </a:prstGeom>
          <a:noFill/>
        </p:spPr>
        <p:txBody>
          <a:bodyPr wrap="square" rtlCol="0">
            <a:spAutoFit/>
          </a:bodyPr>
          <a:lstStyle/>
          <a:p>
            <a:r>
              <a:rPr lang="en-US" sz="1600" dirty="0"/>
              <a:t>Level meter</a:t>
            </a:r>
          </a:p>
        </p:txBody>
      </p:sp>
      <p:sp>
        <p:nvSpPr>
          <p:cNvPr id="256" name="TextBox 255">
            <a:extLst>
              <a:ext uri="{FF2B5EF4-FFF2-40B4-BE49-F238E27FC236}">
                <a16:creationId xmlns:a16="http://schemas.microsoft.com/office/drawing/2014/main" id="{846B259D-11AB-8E2C-5BDB-033B56DBEA5C}"/>
              </a:ext>
            </a:extLst>
          </p:cNvPr>
          <p:cNvSpPr txBox="1"/>
          <p:nvPr/>
        </p:nvSpPr>
        <p:spPr>
          <a:xfrm>
            <a:off x="4383126" y="5845576"/>
            <a:ext cx="1511305" cy="338554"/>
          </a:xfrm>
          <a:prstGeom prst="rect">
            <a:avLst/>
          </a:prstGeom>
          <a:noFill/>
        </p:spPr>
        <p:txBody>
          <a:bodyPr wrap="square" rtlCol="0">
            <a:spAutoFit/>
          </a:bodyPr>
          <a:lstStyle/>
          <a:p>
            <a:r>
              <a:rPr lang="en-US" sz="1600" dirty="0"/>
              <a:t>Thermometers</a:t>
            </a:r>
          </a:p>
        </p:txBody>
      </p:sp>
      <p:sp>
        <p:nvSpPr>
          <p:cNvPr id="277" name="TextBox 276">
            <a:extLst>
              <a:ext uri="{FF2B5EF4-FFF2-40B4-BE49-F238E27FC236}">
                <a16:creationId xmlns:a16="http://schemas.microsoft.com/office/drawing/2014/main" id="{CB0ECF31-A8EA-719C-9066-991F315D940F}"/>
              </a:ext>
            </a:extLst>
          </p:cNvPr>
          <p:cNvSpPr txBox="1"/>
          <p:nvPr/>
        </p:nvSpPr>
        <p:spPr>
          <a:xfrm>
            <a:off x="6208498" y="4308290"/>
            <a:ext cx="1078906" cy="584775"/>
          </a:xfrm>
          <a:prstGeom prst="rect">
            <a:avLst/>
          </a:prstGeom>
          <a:noFill/>
        </p:spPr>
        <p:txBody>
          <a:bodyPr wrap="square" rtlCol="0">
            <a:spAutoFit/>
          </a:bodyPr>
          <a:lstStyle/>
          <a:p>
            <a:r>
              <a:rPr lang="en-US" sz="1600" dirty="0"/>
              <a:t>Conc meter</a:t>
            </a:r>
          </a:p>
        </p:txBody>
      </p:sp>
      <p:cxnSp>
        <p:nvCxnSpPr>
          <p:cNvPr id="278" name="Straight Arrow Connector 277">
            <a:extLst>
              <a:ext uri="{FF2B5EF4-FFF2-40B4-BE49-F238E27FC236}">
                <a16:creationId xmlns:a16="http://schemas.microsoft.com/office/drawing/2014/main" id="{BE3859BF-4843-47EC-8DEC-1A5F71F5B5F9}"/>
              </a:ext>
            </a:extLst>
          </p:cNvPr>
          <p:cNvCxnSpPr>
            <a:cxnSpLocks/>
          </p:cNvCxnSpPr>
          <p:nvPr/>
        </p:nvCxnSpPr>
        <p:spPr>
          <a:xfrm flipV="1">
            <a:off x="5382518" y="4485324"/>
            <a:ext cx="801764" cy="153843"/>
          </a:xfrm>
          <a:prstGeom prst="straightConnector1">
            <a:avLst/>
          </a:prstGeom>
          <a:ln w="19050" cmpd="sng">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82" name="Straight Arrow Connector 281">
            <a:extLst>
              <a:ext uri="{FF2B5EF4-FFF2-40B4-BE49-F238E27FC236}">
                <a16:creationId xmlns:a16="http://schemas.microsoft.com/office/drawing/2014/main" id="{2ED8E260-8EC4-1396-08AD-15497DF526D2}"/>
              </a:ext>
            </a:extLst>
          </p:cNvPr>
          <p:cNvCxnSpPr>
            <a:cxnSpLocks/>
          </p:cNvCxnSpPr>
          <p:nvPr/>
        </p:nvCxnSpPr>
        <p:spPr>
          <a:xfrm>
            <a:off x="5493548" y="4973488"/>
            <a:ext cx="690734" cy="86882"/>
          </a:xfrm>
          <a:prstGeom prst="straightConnector1">
            <a:avLst/>
          </a:prstGeom>
          <a:ln w="19050" cmpd="sng">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
        <p:nvSpPr>
          <p:cNvPr id="284" name="TextBox 283">
            <a:extLst>
              <a:ext uri="{FF2B5EF4-FFF2-40B4-BE49-F238E27FC236}">
                <a16:creationId xmlns:a16="http://schemas.microsoft.com/office/drawing/2014/main" id="{570C0019-5BD3-9879-1C1F-C9155E92E3C1}"/>
              </a:ext>
            </a:extLst>
          </p:cNvPr>
          <p:cNvSpPr txBox="1"/>
          <p:nvPr/>
        </p:nvSpPr>
        <p:spPr>
          <a:xfrm>
            <a:off x="6208498" y="4977557"/>
            <a:ext cx="1078906" cy="584775"/>
          </a:xfrm>
          <a:prstGeom prst="rect">
            <a:avLst/>
          </a:prstGeom>
          <a:noFill/>
        </p:spPr>
        <p:txBody>
          <a:bodyPr wrap="square" rtlCol="0">
            <a:spAutoFit/>
          </a:bodyPr>
          <a:lstStyle/>
          <a:p>
            <a:r>
              <a:rPr lang="en-US" sz="1600" dirty="0"/>
              <a:t>Bubble router</a:t>
            </a:r>
          </a:p>
        </p:txBody>
      </p:sp>
    </p:spTree>
    <p:extLst>
      <p:ext uri="{BB962C8B-B14F-4D97-AF65-F5344CB8AC3E}">
        <p14:creationId xmlns:p14="http://schemas.microsoft.com/office/powerpoint/2010/main" val="1489246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B4AACD6F-A396-7F3D-E526-D182673B2B65}"/>
              </a:ext>
            </a:extLst>
          </p:cNvPr>
          <p:cNvSpPr txBox="1"/>
          <p:nvPr/>
        </p:nvSpPr>
        <p:spPr>
          <a:xfrm>
            <a:off x="594329" y="137241"/>
            <a:ext cx="11091132" cy="1077218"/>
          </a:xfrm>
          <a:prstGeom prst="rect">
            <a:avLst/>
          </a:prstGeom>
          <a:noFill/>
        </p:spPr>
        <p:txBody>
          <a:bodyPr wrap="square" rtlCol="0">
            <a:spAutoFit/>
          </a:bodyPr>
          <a:lstStyle/>
          <a:p>
            <a:pPr algn="ctr"/>
            <a:r>
              <a:rPr lang="en-US" sz="3200" dirty="0">
                <a:solidFill>
                  <a:schemeClr val="accent1">
                    <a:lumMod val="75000"/>
                  </a:schemeClr>
                </a:solidFill>
                <a:latin typeface="+mj-lt"/>
                <a:cs typeface="Calibri"/>
              </a:rPr>
              <a:t>Stability Tests with Controlled vs Uncontrolled Detector Temperature Gradient</a:t>
            </a:r>
            <a:endParaRPr lang="en-US" sz="3200" dirty="0">
              <a:solidFill>
                <a:schemeClr val="accent1">
                  <a:lumMod val="75000"/>
                </a:schemeClr>
              </a:solidFill>
              <a:latin typeface="+mj-lt"/>
            </a:endParaRPr>
          </a:p>
        </p:txBody>
      </p:sp>
      <p:sp>
        <p:nvSpPr>
          <p:cNvPr id="32" name="TextBox 31">
            <a:extLst>
              <a:ext uri="{FF2B5EF4-FFF2-40B4-BE49-F238E27FC236}">
                <a16:creationId xmlns:a16="http://schemas.microsoft.com/office/drawing/2014/main" id="{5CFAA2CC-951D-2340-2165-D2E13FB462C5}"/>
              </a:ext>
            </a:extLst>
          </p:cNvPr>
          <p:cNvSpPr txBox="1"/>
          <p:nvPr/>
        </p:nvSpPr>
        <p:spPr>
          <a:xfrm>
            <a:off x="138125" y="1428827"/>
            <a:ext cx="4548666" cy="3123932"/>
          </a:xfrm>
          <a:prstGeom prst="rect">
            <a:avLst/>
          </a:prstGeom>
          <a:noFill/>
        </p:spPr>
        <p:txBody>
          <a:bodyPr wrap="square" rtlCol="0">
            <a:spAutoFit/>
          </a:bodyPr>
          <a:lstStyle/>
          <a:p>
            <a:pPr>
              <a:spcBef>
                <a:spcPts val="600"/>
              </a:spcBef>
            </a:pPr>
            <a:r>
              <a:rPr lang="en-US" sz="2400" dirty="0"/>
              <a:t>Controlling thermal profile with thermosiphon at top of detector greatly enhances xenon stability in detector volume.</a:t>
            </a:r>
            <a:endParaRPr lang="en-US" sz="2400" dirty="0">
              <a:cs typeface="Calibri"/>
            </a:endParaRPr>
          </a:p>
          <a:p>
            <a:pPr>
              <a:spcBef>
                <a:spcPts val="600"/>
              </a:spcBef>
            </a:pPr>
            <a:r>
              <a:rPr lang="en-US" sz="2400" dirty="0">
                <a:cs typeface="Calibri"/>
              </a:rPr>
              <a:t>Change in xenon concentration results in change in signal characteristics. Detrimental for any detector’s performance! </a:t>
            </a:r>
          </a:p>
        </p:txBody>
      </p:sp>
      <p:grpSp>
        <p:nvGrpSpPr>
          <p:cNvPr id="34" name="Group 33">
            <a:extLst>
              <a:ext uri="{FF2B5EF4-FFF2-40B4-BE49-F238E27FC236}">
                <a16:creationId xmlns:a16="http://schemas.microsoft.com/office/drawing/2014/main" id="{043E3E79-0E9F-0F88-A912-E7C6C960FBF9}"/>
              </a:ext>
            </a:extLst>
          </p:cNvPr>
          <p:cNvGrpSpPr/>
          <p:nvPr/>
        </p:nvGrpSpPr>
        <p:grpSpPr>
          <a:xfrm>
            <a:off x="8684479" y="1358940"/>
            <a:ext cx="3223053" cy="2728743"/>
            <a:chOff x="4934080" y="3394271"/>
            <a:chExt cx="4168387" cy="2728743"/>
          </a:xfrm>
        </p:grpSpPr>
        <p:grpSp>
          <p:nvGrpSpPr>
            <p:cNvPr id="35" name="Group 34">
              <a:extLst>
                <a:ext uri="{FF2B5EF4-FFF2-40B4-BE49-F238E27FC236}">
                  <a16:creationId xmlns:a16="http://schemas.microsoft.com/office/drawing/2014/main" id="{14443C17-9CA8-C96C-5657-7A0F0FBE4B00}"/>
                </a:ext>
              </a:extLst>
            </p:cNvPr>
            <p:cNvGrpSpPr/>
            <p:nvPr/>
          </p:nvGrpSpPr>
          <p:grpSpPr>
            <a:xfrm>
              <a:off x="4934080" y="3790501"/>
              <a:ext cx="3662644" cy="2332513"/>
              <a:chOff x="4934080" y="3790501"/>
              <a:chExt cx="3662644" cy="2332513"/>
            </a:xfrm>
          </p:grpSpPr>
          <p:grpSp>
            <p:nvGrpSpPr>
              <p:cNvPr id="43" name="Group 42">
                <a:extLst>
                  <a:ext uri="{FF2B5EF4-FFF2-40B4-BE49-F238E27FC236}">
                    <a16:creationId xmlns:a16="http://schemas.microsoft.com/office/drawing/2014/main" id="{8371DC5C-687F-6E3C-50C7-57151B2D5C4D}"/>
                  </a:ext>
                </a:extLst>
              </p:cNvPr>
              <p:cNvGrpSpPr/>
              <p:nvPr/>
            </p:nvGrpSpPr>
            <p:grpSpPr>
              <a:xfrm>
                <a:off x="5185458" y="3877526"/>
                <a:ext cx="3159888" cy="2245488"/>
                <a:chOff x="5185458" y="3437681"/>
                <a:chExt cx="3159888" cy="2245488"/>
              </a:xfrm>
            </p:grpSpPr>
            <p:sp>
              <p:nvSpPr>
                <p:cNvPr id="45" name="Rectangle 44">
                  <a:extLst>
                    <a:ext uri="{FF2B5EF4-FFF2-40B4-BE49-F238E27FC236}">
                      <a16:creationId xmlns:a16="http://schemas.microsoft.com/office/drawing/2014/main" id="{1DB66770-450A-11B5-00CD-5FAE08B3C4B9}"/>
                    </a:ext>
                  </a:extLst>
                </p:cNvPr>
                <p:cNvSpPr/>
                <p:nvPr/>
              </p:nvSpPr>
              <p:spPr bwMode="auto">
                <a:xfrm>
                  <a:off x="5185458" y="4745614"/>
                  <a:ext cx="3159888" cy="937555"/>
                </a:xfrm>
                <a:prstGeom prst="rect">
                  <a:avLst/>
                </a:prstGeom>
                <a:solidFill>
                  <a:schemeClr val="accent1"/>
                </a:solidFill>
                <a:ln>
                  <a:solidFill>
                    <a:schemeClr val="accent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46" name="Rectangle 45">
                  <a:extLst>
                    <a:ext uri="{FF2B5EF4-FFF2-40B4-BE49-F238E27FC236}">
                      <a16:creationId xmlns:a16="http://schemas.microsoft.com/office/drawing/2014/main" id="{94464BCF-C74E-7355-9144-416288A9D993}"/>
                    </a:ext>
                  </a:extLst>
                </p:cNvPr>
                <p:cNvSpPr/>
                <p:nvPr/>
              </p:nvSpPr>
              <p:spPr bwMode="auto">
                <a:xfrm>
                  <a:off x="5185458" y="3437681"/>
                  <a:ext cx="3159888" cy="1307933"/>
                </a:xfrm>
                <a:prstGeom prst="rect">
                  <a:avLst/>
                </a:prstGeom>
                <a:solidFill>
                  <a:schemeClr val="accent1">
                    <a:lumMod val="20000"/>
                    <a:lumOff val="80000"/>
                  </a:schemeClr>
                </a:solidFill>
                <a:ln>
                  <a:solidFill>
                    <a:schemeClr val="accent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grpSp>
          <p:sp>
            <p:nvSpPr>
              <p:cNvPr id="44" name="Rectangle 43">
                <a:extLst>
                  <a:ext uri="{FF2B5EF4-FFF2-40B4-BE49-F238E27FC236}">
                    <a16:creationId xmlns:a16="http://schemas.microsoft.com/office/drawing/2014/main" id="{0B394D10-3D39-1BDB-A34E-50BE719F8704}"/>
                  </a:ext>
                </a:extLst>
              </p:cNvPr>
              <p:cNvSpPr/>
              <p:nvPr/>
            </p:nvSpPr>
            <p:spPr bwMode="auto">
              <a:xfrm>
                <a:off x="4934080" y="3790501"/>
                <a:ext cx="3662644" cy="113813"/>
              </a:xfrm>
              <a:prstGeom prst="rect">
                <a:avLst/>
              </a:prstGeom>
              <a:solidFill>
                <a:schemeClr val="accent1">
                  <a:lumMod val="20000"/>
                  <a:lumOff val="80000"/>
                </a:schemeClr>
              </a:solidFill>
              <a:ln>
                <a:solidFill>
                  <a:schemeClr val="accent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grpSp>
        <p:sp>
          <p:nvSpPr>
            <p:cNvPr id="36" name="TextBox 35">
              <a:extLst>
                <a:ext uri="{FF2B5EF4-FFF2-40B4-BE49-F238E27FC236}">
                  <a16:creationId xmlns:a16="http://schemas.microsoft.com/office/drawing/2014/main" id="{8E0A9773-1FEE-8238-718E-20EC914441C3}"/>
                </a:ext>
              </a:extLst>
            </p:cNvPr>
            <p:cNvSpPr txBox="1"/>
            <p:nvPr/>
          </p:nvSpPr>
          <p:spPr>
            <a:xfrm>
              <a:off x="8345345" y="3937111"/>
              <a:ext cx="757122" cy="307777"/>
            </a:xfrm>
            <a:prstGeom prst="rect">
              <a:avLst/>
            </a:prstGeom>
            <a:noFill/>
          </p:spPr>
          <p:txBody>
            <a:bodyPr wrap="none" lIns="91440" tIns="45720" rIns="91440" bIns="45720" rtlCol="0" anchor="t">
              <a:spAutoFit/>
            </a:bodyPr>
            <a:lstStyle/>
            <a:p>
              <a:r>
                <a:rPr lang="en-US" sz="1400"/>
                <a:t>93.5k</a:t>
              </a:r>
            </a:p>
          </p:txBody>
        </p:sp>
        <p:sp>
          <p:nvSpPr>
            <p:cNvPr id="37" name="TextBox 36">
              <a:extLst>
                <a:ext uri="{FF2B5EF4-FFF2-40B4-BE49-F238E27FC236}">
                  <a16:creationId xmlns:a16="http://schemas.microsoft.com/office/drawing/2014/main" id="{75032D4D-3DD1-55CB-B165-7188A4E1B8F6}"/>
                </a:ext>
              </a:extLst>
            </p:cNvPr>
            <p:cNvSpPr txBox="1"/>
            <p:nvPr/>
          </p:nvSpPr>
          <p:spPr>
            <a:xfrm>
              <a:off x="8426198" y="5022161"/>
              <a:ext cx="595414" cy="307777"/>
            </a:xfrm>
            <a:prstGeom prst="rect">
              <a:avLst/>
            </a:prstGeom>
            <a:noFill/>
          </p:spPr>
          <p:txBody>
            <a:bodyPr wrap="none" rtlCol="0">
              <a:spAutoFit/>
            </a:bodyPr>
            <a:lstStyle/>
            <a:p>
              <a:r>
                <a:rPr lang="en-US" sz="1400"/>
                <a:t>93K</a:t>
              </a:r>
            </a:p>
          </p:txBody>
        </p:sp>
        <p:cxnSp>
          <p:nvCxnSpPr>
            <p:cNvPr id="38" name="Straight Arrow Connector 37">
              <a:extLst>
                <a:ext uri="{FF2B5EF4-FFF2-40B4-BE49-F238E27FC236}">
                  <a16:creationId xmlns:a16="http://schemas.microsoft.com/office/drawing/2014/main" id="{7B1EEB12-D7E6-8BF1-A889-28EBB1A448AE}"/>
                </a:ext>
              </a:extLst>
            </p:cNvPr>
            <p:cNvCxnSpPr>
              <a:cxnSpLocks/>
            </p:cNvCxnSpPr>
            <p:nvPr/>
          </p:nvCxnSpPr>
          <p:spPr>
            <a:xfrm>
              <a:off x="5141716" y="3937111"/>
              <a:ext cx="0" cy="1255282"/>
            </a:xfrm>
            <a:prstGeom prst="straightConnector1">
              <a:avLst/>
            </a:prstGeom>
            <a:ln w="3175" cmpd="sng">
              <a:solidFill>
                <a:srgbClr val="FF0000"/>
              </a:solidFill>
              <a:prstDash val="lgDash"/>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700FE80D-ACB3-3539-4512-EC63D03F7260}"/>
                </a:ext>
              </a:extLst>
            </p:cNvPr>
            <p:cNvCxnSpPr>
              <a:cxnSpLocks/>
            </p:cNvCxnSpPr>
            <p:nvPr/>
          </p:nvCxnSpPr>
          <p:spPr>
            <a:xfrm>
              <a:off x="8381854" y="3920712"/>
              <a:ext cx="0" cy="1268214"/>
            </a:xfrm>
            <a:prstGeom prst="straightConnector1">
              <a:avLst/>
            </a:prstGeom>
            <a:ln w="3175" cmpd="sng">
              <a:solidFill>
                <a:srgbClr val="FF0000"/>
              </a:solidFill>
              <a:prstDash val="lgDash"/>
              <a:tailEnd type="triangle" w="sm" len="sm"/>
            </a:ln>
            <a:effectLst/>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B89130B3-C77D-F9BA-D00A-E0E3D42B5A59}"/>
                </a:ext>
              </a:extLst>
            </p:cNvPr>
            <p:cNvSpPr/>
            <p:nvPr/>
          </p:nvSpPr>
          <p:spPr bwMode="auto">
            <a:xfrm>
              <a:off x="6601537" y="3394271"/>
              <a:ext cx="326019" cy="401545"/>
            </a:xfrm>
            <a:prstGeom prst="rect">
              <a:avLst/>
            </a:prstGeom>
            <a:solidFill>
              <a:schemeClr val="accent1">
                <a:lumMod val="20000"/>
                <a:lumOff val="80000"/>
              </a:schemeClr>
            </a:solidFill>
            <a:ln>
              <a:solidFill>
                <a:schemeClr val="accent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cxnSp>
          <p:nvCxnSpPr>
            <p:cNvPr id="41" name="Straight Arrow Connector 40">
              <a:extLst>
                <a:ext uri="{FF2B5EF4-FFF2-40B4-BE49-F238E27FC236}">
                  <a16:creationId xmlns:a16="http://schemas.microsoft.com/office/drawing/2014/main" id="{2D008F76-3230-3E5B-BD69-8551D61443B9}"/>
                </a:ext>
              </a:extLst>
            </p:cNvPr>
            <p:cNvCxnSpPr>
              <a:cxnSpLocks/>
            </p:cNvCxnSpPr>
            <p:nvPr/>
          </p:nvCxnSpPr>
          <p:spPr>
            <a:xfrm>
              <a:off x="6544183" y="3481631"/>
              <a:ext cx="0" cy="274145"/>
            </a:xfrm>
            <a:prstGeom prst="straightConnector1">
              <a:avLst/>
            </a:prstGeom>
            <a:ln w="28575"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50AE0864-B2E9-E891-1970-86CB823B9F01}"/>
                </a:ext>
              </a:extLst>
            </p:cNvPr>
            <p:cNvCxnSpPr>
              <a:cxnSpLocks/>
            </p:cNvCxnSpPr>
            <p:nvPr/>
          </p:nvCxnSpPr>
          <p:spPr>
            <a:xfrm>
              <a:off x="6974376" y="3483556"/>
              <a:ext cx="0" cy="274145"/>
            </a:xfrm>
            <a:prstGeom prst="straightConnector1">
              <a:avLst/>
            </a:prstGeom>
            <a:ln w="28575"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47" name="Picture 3" descr="Screen Shot 2022-09-13 at 12.42.13 PM.png">
            <a:extLst>
              <a:ext uri="{FF2B5EF4-FFF2-40B4-BE49-F238E27FC236}">
                <a16:creationId xmlns:a16="http://schemas.microsoft.com/office/drawing/2014/main" id="{3BA9B93A-1395-414A-2A43-A86EE955FA38}"/>
              </a:ext>
            </a:extLst>
          </p:cNvPr>
          <p:cNvPicPr>
            <a:picLocks noChangeAspect="1"/>
          </p:cNvPicPr>
          <p:nvPr/>
        </p:nvPicPr>
        <p:blipFill rotWithShape="1">
          <a:blip r:embed="rId3"/>
          <a:srcRect t="87500" r="-221"/>
          <a:stretch/>
        </p:blipFill>
        <p:spPr>
          <a:xfrm>
            <a:off x="8182039" y="5052146"/>
            <a:ext cx="4019161" cy="269603"/>
          </a:xfrm>
          <a:prstGeom prst="rect">
            <a:avLst/>
          </a:prstGeom>
        </p:spPr>
      </p:pic>
      <p:pic>
        <p:nvPicPr>
          <p:cNvPr id="48" name="Picture 3" descr="Screen Shot 2022-09-13 at 12.42.13 PM.png">
            <a:extLst>
              <a:ext uri="{FF2B5EF4-FFF2-40B4-BE49-F238E27FC236}">
                <a16:creationId xmlns:a16="http://schemas.microsoft.com/office/drawing/2014/main" id="{9B8130AD-4E0B-7410-30FF-4CB01DE0A060}"/>
              </a:ext>
            </a:extLst>
          </p:cNvPr>
          <p:cNvPicPr>
            <a:picLocks noChangeAspect="1"/>
          </p:cNvPicPr>
          <p:nvPr/>
        </p:nvPicPr>
        <p:blipFill rotWithShape="1">
          <a:blip r:embed="rId3"/>
          <a:srcRect l="-308" r="308" b="67424"/>
          <a:stretch/>
        </p:blipFill>
        <p:spPr>
          <a:xfrm>
            <a:off x="8182039" y="4256692"/>
            <a:ext cx="3954104" cy="753005"/>
          </a:xfrm>
          <a:prstGeom prst="rect">
            <a:avLst/>
          </a:prstGeom>
        </p:spPr>
      </p:pic>
      <p:pic>
        <p:nvPicPr>
          <p:cNvPr id="49" name="Picture 3" descr="Screen Shot 2022-09-13 at 12.42.13 PM.png">
            <a:extLst>
              <a:ext uri="{FF2B5EF4-FFF2-40B4-BE49-F238E27FC236}">
                <a16:creationId xmlns:a16="http://schemas.microsoft.com/office/drawing/2014/main" id="{67373698-F5BB-4057-5B0E-217C00A34835}"/>
              </a:ext>
            </a:extLst>
          </p:cNvPr>
          <p:cNvPicPr>
            <a:picLocks noChangeAspect="1"/>
          </p:cNvPicPr>
          <p:nvPr/>
        </p:nvPicPr>
        <p:blipFill rotWithShape="1">
          <a:blip r:embed="rId3"/>
          <a:srcRect t="32197" r="37225" b="39898"/>
          <a:stretch/>
        </p:blipFill>
        <p:spPr>
          <a:xfrm>
            <a:off x="4914320" y="4393723"/>
            <a:ext cx="2645541" cy="684838"/>
          </a:xfrm>
          <a:prstGeom prst="rect">
            <a:avLst/>
          </a:prstGeom>
        </p:spPr>
      </p:pic>
      <p:sp>
        <p:nvSpPr>
          <p:cNvPr id="50" name="Rectangle 49">
            <a:extLst>
              <a:ext uri="{FF2B5EF4-FFF2-40B4-BE49-F238E27FC236}">
                <a16:creationId xmlns:a16="http://schemas.microsoft.com/office/drawing/2014/main" id="{6229E9CF-9684-2EC0-AB2E-6A0C929E1BE6}"/>
              </a:ext>
            </a:extLst>
          </p:cNvPr>
          <p:cNvSpPr/>
          <p:nvPr/>
        </p:nvSpPr>
        <p:spPr bwMode="auto">
          <a:xfrm>
            <a:off x="10665554" y="1454473"/>
            <a:ext cx="549705" cy="307857"/>
          </a:xfrm>
          <a:prstGeom prst="rect">
            <a:avLst/>
          </a:prstGeom>
          <a:solidFill>
            <a:srgbClr val="A162D0"/>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spcBef>
                <a:spcPct val="0"/>
              </a:spcBef>
            </a:pPr>
            <a:endParaRPr lang="en-US" sz="1600">
              <a:solidFill>
                <a:srgbClr val="000000"/>
              </a:solidFill>
            </a:endParaRPr>
          </a:p>
        </p:txBody>
      </p:sp>
      <p:sp>
        <p:nvSpPr>
          <p:cNvPr id="51" name="TextBox 50">
            <a:extLst>
              <a:ext uri="{FF2B5EF4-FFF2-40B4-BE49-F238E27FC236}">
                <a16:creationId xmlns:a16="http://schemas.microsoft.com/office/drawing/2014/main" id="{C98A72CC-73BE-788B-324A-38C8F6666897}"/>
              </a:ext>
            </a:extLst>
          </p:cNvPr>
          <p:cNvSpPr txBox="1"/>
          <p:nvPr/>
        </p:nvSpPr>
        <p:spPr>
          <a:xfrm>
            <a:off x="10627873" y="1486595"/>
            <a:ext cx="63376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TSU </a:t>
            </a:r>
            <a:r>
              <a:rPr lang="en-US" sz="1000" b="1" dirty="0"/>
              <a:t>on</a:t>
            </a:r>
          </a:p>
        </p:txBody>
      </p:sp>
      <p:sp>
        <p:nvSpPr>
          <p:cNvPr id="52" name="Rectangle 51">
            <a:extLst>
              <a:ext uri="{FF2B5EF4-FFF2-40B4-BE49-F238E27FC236}">
                <a16:creationId xmlns:a16="http://schemas.microsoft.com/office/drawing/2014/main" id="{D0F60961-08D0-F667-973A-2125E1EF7C63}"/>
              </a:ext>
            </a:extLst>
          </p:cNvPr>
          <p:cNvSpPr/>
          <p:nvPr/>
        </p:nvSpPr>
        <p:spPr bwMode="auto">
          <a:xfrm>
            <a:off x="6832758" y="1410887"/>
            <a:ext cx="549705" cy="307857"/>
          </a:xfrm>
          <a:prstGeom prst="rect">
            <a:avLst/>
          </a:prstGeom>
          <a:solidFill>
            <a:srgbClr val="A162D0"/>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spcBef>
                <a:spcPct val="0"/>
              </a:spcBef>
            </a:pPr>
            <a:endParaRPr lang="en-US" sz="1600">
              <a:solidFill>
                <a:srgbClr val="000000"/>
              </a:solidFill>
            </a:endParaRPr>
          </a:p>
        </p:txBody>
      </p:sp>
      <p:sp>
        <p:nvSpPr>
          <p:cNvPr id="53" name="TextBox 52">
            <a:extLst>
              <a:ext uri="{FF2B5EF4-FFF2-40B4-BE49-F238E27FC236}">
                <a16:creationId xmlns:a16="http://schemas.microsoft.com/office/drawing/2014/main" id="{70A48316-FD51-74F9-A2B2-5685FAA0C827}"/>
              </a:ext>
            </a:extLst>
          </p:cNvPr>
          <p:cNvSpPr txBox="1"/>
          <p:nvPr/>
        </p:nvSpPr>
        <p:spPr>
          <a:xfrm>
            <a:off x="6795077" y="1443009"/>
            <a:ext cx="63376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TSU </a:t>
            </a:r>
            <a:r>
              <a:rPr lang="en-US" sz="1000" b="1" dirty="0"/>
              <a:t>off</a:t>
            </a:r>
          </a:p>
        </p:txBody>
      </p:sp>
      <p:cxnSp>
        <p:nvCxnSpPr>
          <p:cNvPr id="54" name="Straight Arrow Connector 53">
            <a:extLst>
              <a:ext uri="{FF2B5EF4-FFF2-40B4-BE49-F238E27FC236}">
                <a16:creationId xmlns:a16="http://schemas.microsoft.com/office/drawing/2014/main" id="{07407E73-2B2D-E3B8-6764-5647CD3CA6D7}"/>
              </a:ext>
            </a:extLst>
          </p:cNvPr>
          <p:cNvCxnSpPr>
            <a:cxnSpLocks/>
          </p:cNvCxnSpPr>
          <p:nvPr/>
        </p:nvCxnSpPr>
        <p:spPr>
          <a:xfrm>
            <a:off x="10367688" y="1809767"/>
            <a:ext cx="297866" cy="0"/>
          </a:xfrm>
          <a:prstGeom prst="straightConnector1">
            <a:avLst/>
          </a:prstGeom>
          <a:ln w="28575"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55" name="Group 54">
            <a:extLst>
              <a:ext uri="{FF2B5EF4-FFF2-40B4-BE49-F238E27FC236}">
                <a16:creationId xmlns:a16="http://schemas.microsoft.com/office/drawing/2014/main" id="{124A7852-2D1E-9381-FC6C-E00003C5A410}"/>
              </a:ext>
            </a:extLst>
          </p:cNvPr>
          <p:cNvGrpSpPr/>
          <p:nvPr/>
        </p:nvGrpSpPr>
        <p:grpSpPr>
          <a:xfrm>
            <a:off x="4858231" y="1324393"/>
            <a:ext cx="3104006" cy="2728743"/>
            <a:chOff x="4934080" y="3394271"/>
            <a:chExt cx="4014422" cy="2728743"/>
          </a:xfrm>
        </p:grpSpPr>
        <p:grpSp>
          <p:nvGrpSpPr>
            <p:cNvPr id="56" name="Group 55">
              <a:extLst>
                <a:ext uri="{FF2B5EF4-FFF2-40B4-BE49-F238E27FC236}">
                  <a16:creationId xmlns:a16="http://schemas.microsoft.com/office/drawing/2014/main" id="{200A1BB0-12E1-550A-2606-4E5F6AF60B93}"/>
                </a:ext>
              </a:extLst>
            </p:cNvPr>
            <p:cNvGrpSpPr/>
            <p:nvPr/>
          </p:nvGrpSpPr>
          <p:grpSpPr>
            <a:xfrm>
              <a:off x="4934080" y="3790501"/>
              <a:ext cx="3662644" cy="2332513"/>
              <a:chOff x="4934080" y="3790501"/>
              <a:chExt cx="3662644" cy="2332513"/>
            </a:xfrm>
          </p:grpSpPr>
          <p:grpSp>
            <p:nvGrpSpPr>
              <p:cNvPr id="63" name="Group 62">
                <a:extLst>
                  <a:ext uri="{FF2B5EF4-FFF2-40B4-BE49-F238E27FC236}">
                    <a16:creationId xmlns:a16="http://schemas.microsoft.com/office/drawing/2014/main" id="{737FFBCC-1BBE-791C-1132-96EF3D7C45BB}"/>
                  </a:ext>
                </a:extLst>
              </p:cNvPr>
              <p:cNvGrpSpPr/>
              <p:nvPr/>
            </p:nvGrpSpPr>
            <p:grpSpPr>
              <a:xfrm>
                <a:off x="5185458" y="3877526"/>
                <a:ext cx="3159888" cy="2245488"/>
                <a:chOff x="5185458" y="3437681"/>
                <a:chExt cx="3159888" cy="2245488"/>
              </a:xfrm>
            </p:grpSpPr>
            <p:sp>
              <p:nvSpPr>
                <p:cNvPr id="65" name="Rectangle 64">
                  <a:extLst>
                    <a:ext uri="{FF2B5EF4-FFF2-40B4-BE49-F238E27FC236}">
                      <a16:creationId xmlns:a16="http://schemas.microsoft.com/office/drawing/2014/main" id="{AA7532F7-77CC-8D7C-C087-6CAB9584F459}"/>
                    </a:ext>
                  </a:extLst>
                </p:cNvPr>
                <p:cNvSpPr/>
                <p:nvPr/>
              </p:nvSpPr>
              <p:spPr bwMode="auto">
                <a:xfrm>
                  <a:off x="5185458" y="4745614"/>
                  <a:ext cx="3159888" cy="937555"/>
                </a:xfrm>
                <a:prstGeom prst="rect">
                  <a:avLst/>
                </a:prstGeom>
                <a:solidFill>
                  <a:schemeClr val="accent1"/>
                </a:solidFill>
                <a:ln>
                  <a:solidFill>
                    <a:schemeClr val="accent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66" name="Rectangle 65">
                  <a:extLst>
                    <a:ext uri="{FF2B5EF4-FFF2-40B4-BE49-F238E27FC236}">
                      <a16:creationId xmlns:a16="http://schemas.microsoft.com/office/drawing/2014/main" id="{4CE32A00-3294-EE5B-B7FA-8C269295A610}"/>
                    </a:ext>
                  </a:extLst>
                </p:cNvPr>
                <p:cNvSpPr/>
                <p:nvPr/>
              </p:nvSpPr>
              <p:spPr bwMode="auto">
                <a:xfrm>
                  <a:off x="5185458" y="3437681"/>
                  <a:ext cx="3159888" cy="1307933"/>
                </a:xfrm>
                <a:prstGeom prst="rect">
                  <a:avLst/>
                </a:prstGeom>
                <a:solidFill>
                  <a:schemeClr val="accent1">
                    <a:lumMod val="20000"/>
                    <a:lumOff val="80000"/>
                  </a:schemeClr>
                </a:solidFill>
                <a:ln>
                  <a:solidFill>
                    <a:schemeClr val="accent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grpSp>
          <p:sp>
            <p:nvSpPr>
              <p:cNvPr id="64" name="Rectangle 63">
                <a:extLst>
                  <a:ext uri="{FF2B5EF4-FFF2-40B4-BE49-F238E27FC236}">
                    <a16:creationId xmlns:a16="http://schemas.microsoft.com/office/drawing/2014/main" id="{5A252341-392C-98D2-DA7F-03A3363A39ED}"/>
                  </a:ext>
                </a:extLst>
              </p:cNvPr>
              <p:cNvSpPr/>
              <p:nvPr/>
            </p:nvSpPr>
            <p:spPr bwMode="auto">
              <a:xfrm>
                <a:off x="4934080" y="3790501"/>
                <a:ext cx="3662644" cy="113813"/>
              </a:xfrm>
              <a:prstGeom prst="rect">
                <a:avLst/>
              </a:prstGeom>
              <a:solidFill>
                <a:schemeClr val="accent1">
                  <a:lumMod val="20000"/>
                  <a:lumOff val="80000"/>
                </a:schemeClr>
              </a:solidFill>
              <a:ln>
                <a:solidFill>
                  <a:schemeClr val="accent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grpSp>
        <p:sp>
          <p:nvSpPr>
            <p:cNvPr id="57" name="TextBox 56">
              <a:extLst>
                <a:ext uri="{FF2B5EF4-FFF2-40B4-BE49-F238E27FC236}">
                  <a16:creationId xmlns:a16="http://schemas.microsoft.com/office/drawing/2014/main" id="{18484D2B-EAA2-6C60-CA6F-E1FDB488BDF9}"/>
                </a:ext>
              </a:extLst>
            </p:cNvPr>
            <p:cNvSpPr txBox="1"/>
            <p:nvPr/>
          </p:nvSpPr>
          <p:spPr>
            <a:xfrm>
              <a:off x="8345346" y="3937111"/>
              <a:ext cx="551754" cy="307777"/>
            </a:xfrm>
            <a:prstGeom prst="rect">
              <a:avLst/>
            </a:prstGeom>
            <a:noFill/>
          </p:spPr>
          <p:txBody>
            <a:bodyPr wrap="none" rtlCol="0">
              <a:spAutoFit/>
            </a:bodyPr>
            <a:lstStyle/>
            <a:p>
              <a:r>
                <a:rPr lang="en-US" sz="1400"/>
                <a:t>170K</a:t>
              </a:r>
            </a:p>
          </p:txBody>
        </p:sp>
        <p:sp>
          <p:nvSpPr>
            <p:cNvPr id="58" name="TextBox 57">
              <a:extLst>
                <a:ext uri="{FF2B5EF4-FFF2-40B4-BE49-F238E27FC236}">
                  <a16:creationId xmlns:a16="http://schemas.microsoft.com/office/drawing/2014/main" id="{2CA145F9-E694-1AFB-38D5-EF8A6E663DBE}"/>
                </a:ext>
              </a:extLst>
            </p:cNvPr>
            <p:cNvSpPr txBox="1"/>
            <p:nvPr/>
          </p:nvSpPr>
          <p:spPr>
            <a:xfrm>
              <a:off x="8353088" y="5031570"/>
              <a:ext cx="595414" cy="307777"/>
            </a:xfrm>
            <a:prstGeom prst="rect">
              <a:avLst/>
            </a:prstGeom>
            <a:noFill/>
          </p:spPr>
          <p:txBody>
            <a:bodyPr wrap="none" lIns="91440" tIns="45720" rIns="91440" bIns="45720" rtlCol="0" anchor="t">
              <a:spAutoFit/>
            </a:bodyPr>
            <a:lstStyle/>
            <a:p>
              <a:r>
                <a:rPr lang="en-US" sz="1400"/>
                <a:t>93K</a:t>
              </a:r>
            </a:p>
          </p:txBody>
        </p:sp>
        <p:cxnSp>
          <p:nvCxnSpPr>
            <p:cNvPr id="59" name="Straight Arrow Connector 58">
              <a:extLst>
                <a:ext uri="{FF2B5EF4-FFF2-40B4-BE49-F238E27FC236}">
                  <a16:creationId xmlns:a16="http://schemas.microsoft.com/office/drawing/2014/main" id="{BC597919-6935-0242-E8E3-17428B3E40BB}"/>
                </a:ext>
              </a:extLst>
            </p:cNvPr>
            <p:cNvCxnSpPr>
              <a:cxnSpLocks/>
            </p:cNvCxnSpPr>
            <p:nvPr/>
          </p:nvCxnSpPr>
          <p:spPr>
            <a:xfrm>
              <a:off x="8406301" y="3937111"/>
              <a:ext cx="0" cy="1248347"/>
            </a:xfrm>
            <a:prstGeom prst="straightConnector1">
              <a:avLst/>
            </a:prstGeom>
            <a:ln w="28575"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0" name="Rectangle 59">
              <a:extLst>
                <a:ext uri="{FF2B5EF4-FFF2-40B4-BE49-F238E27FC236}">
                  <a16:creationId xmlns:a16="http://schemas.microsoft.com/office/drawing/2014/main" id="{6D0AFF01-8B70-BB3F-0BE0-D8FD6CA6526F}"/>
                </a:ext>
              </a:extLst>
            </p:cNvPr>
            <p:cNvSpPr/>
            <p:nvPr/>
          </p:nvSpPr>
          <p:spPr bwMode="auto">
            <a:xfrm>
              <a:off x="6601537" y="3394271"/>
              <a:ext cx="326019" cy="401545"/>
            </a:xfrm>
            <a:prstGeom prst="rect">
              <a:avLst/>
            </a:prstGeom>
            <a:solidFill>
              <a:schemeClr val="accent1">
                <a:lumMod val="20000"/>
                <a:lumOff val="80000"/>
              </a:schemeClr>
            </a:solidFill>
            <a:ln>
              <a:solidFill>
                <a:schemeClr val="accent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cxnSp>
          <p:nvCxnSpPr>
            <p:cNvPr id="61" name="Straight Arrow Connector 60">
              <a:extLst>
                <a:ext uri="{FF2B5EF4-FFF2-40B4-BE49-F238E27FC236}">
                  <a16:creationId xmlns:a16="http://schemas.microsoft.com/office/drawing/2014/main" id="{920A7E21-4760-524B-A918-772D3A560945}"/>
                </a:ext>
              </a:extLst>
            </p:cNvPr>
            <p:cNvCxnSpPr>
              <a:cxnSpLocks/>
            </p:cNvCxnSpPr>
            <p:nvPr/>
          </p:nvCxnSpPr>
          <p:spPr>
            <a:xfrm>
              <a:off x="6544183" y="3481631"/>
              <a:ext cx="0" cy="274145"/>
            </a:xfrm>
            <a:prstGeom prst="straightConnector1">
              <a:avLst/>
            </a:prstGeom>
            <a:ln w="28575"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139FB6ED-1BD0-8505-7186-2FA5BA06CBEA}"/>
                </a:ext>
              </a:extLst>
            </p:cNvPr>
            <p:cNvCxnSpPr>
              <a:cxnSpLocks/>
            </p:cNvCxnSpPr>
            <p:nvPr/>
          </p:nvCxnSpPr>
          <p:spPr>
            <a:xfrm>
              <a:off x="6974376" y="3483556"/>
              <a:ext cx="0" cy="274145"/>
            </a:xfrm>
            <a:prstGeom prst="straightConnector1">
              <a:avLst/>
            </a:prstGeom>
            <a:ln w="28575"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67" name="Straight Arrow Connector 66">
            <a:extLst>
              <a:ext uri="{FF2B5EF4-FFF2-40B4-BE49-F238E27FC236}">
                <a16:creationId xmlns:a16="http://schemas.microsoft.com/office/drawing/2014/main" id="{68D1C4B6-5B66-8795-5A08-CE96DB35DF6C}"/>
              </a:ext>
            </a:extLst>
          </p:cNvPr>
          <p:cNvCxnSpPr>
            <a:cxnSpLocks/>
          </p:cNvCxnSpPr>
          <p:nvPr/>
        </p:nvCxnSpPr>
        <p:spPr>
          <a:xfrm>
            <a:off x="4990298" y="1837440"/>
            <a:ext cx="0" cy="1248347"/>
          </a:xfrm>
          <a:prstGeom prst="straightConnector1">
            <a:avLst/>
          </a:prstGeom>
          <a:ln w="28575"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8" name="Chord 67">
            <a:extLst>
              <a:ext uri="{FF2B5EF4-FFF2-40B4-BE49-F238E27FC236}">
                <a16:creationId xmlns:a16="http://schemas.microsoft.com/office/drawing/2014/main" id="{553EE1D6-608F-E801-1CD6-EE14F6179B7A}"/>
              </a:ext>
            </a:extLst>
          </p:cNvPr>
          <p:cNvSpPr/>
          <p:nvPr/>
        </p:nvSpPr>
        <p:spPr bwMode="auto">
          <a:xfrm rot="12360000">
            <a:off x="4982347" y="2889042"/>
            <a:ext cx="188186" cy="156611"/>
          </a:xfrm>
          <a:prstGeom prst="chord">
            <a:avLst/>
          </a:prstGeom>
          <a:solidFill>
            <a:schemeClr val="tx2"/>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69" name="Chord 68">
            <a:extLst>
              <a:ext uri="{FF2B5EF4-FFF2-40B4-BE49-F238E27FC236}">
                <a16:creationId xmlns:a16="http://schemas.microsoft.com/office/drawing/2014/main" id="{026789E3-CEB9-133E-B6BD-0FB79293B8BD}"/>
              </a:ext>
            </a:extLst>
          </p:cNvPr>
          <p:cNvSpPr/>
          <p:nvPr/>
        </p:nvSpPr>
        <p:spPr bwMode="auto">
          <a:xfrm rot="1320000">
            <a:off x="7375700" y="2895357"/>
            <a:ext cx="188186" cy="156611"/>
          </a:xfrm>
          <a:prstGeom prst="chord">
            <a:avLst/>
          </a:prstGeom>
          <a:solidFill>
            <a:schemeClr val="tx2"/>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70" name="Rectangle 69">
            <a:extLst>
              <a:ext uri="{FF2B5EF4-FFF2-40B4-BE49-F238E27FC236}">
                <a16:creationId xmlns:a16="http://schemas.microsoft.com/office/drawing/2014/main" id="{5E5B3E8B-F452-E634-1F9A-31BA0A84D0FD}"/>
              </a:ext>
            </a:extLst>
          </p:cNvPr>
          <p:cNvSpPr/>
          <p:nvPr/>
        </p:nvSpPr>
        <p:spPr bwMode="auto">
          <a:xfrm>
            <a:off x="5184507" y="1440652"/>
            <a:ext cx="762842" cy="257649"/>
          </a:xfrm>
          <a:prstGeom prst="rect">
            <a:avLst/>
          </a:prstGeom>
          <a:solidFill>
            <a:schemeClr val="accent6">
              <a:lumMod val="40000"/>
              <a:lumOff val="6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71" name="Rectangle 70">
            <a:extLst>
              <a:ext uri="{FF2B5EF4-FFF2-40B4-BE49-F238E27FC236}">
                <a16:creationId xmlns:a16="http://schemas.microsoft.com/office/drawing/2014/main" id="{A1EADCBE-75C7-35CB-BFFC-8F8523A5C5BD}"/>
              </a:ext>
            </a:extLst>
          </p:cNvPr>
          <p:cNvSpPr/>
          <p:nvPr/>
        </p:nvSpPr>
        <p:spPr bwMode="auto">
          <a:xfrm>
            <a:off x="6409601" y="3600355"/>
            <a:ext cx="838621" cy="421836"/>
          </a:xfrm>
          <a:prstGeom prst="rect">
            <a:avLst/>
          </a:prstGeom>
          <a:solidFill>
            <a:srgbClr val="00B050"/>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72" name="TextBox 71">
            <a:extLst>
              <a:ext uri="{FF2B5EF4-FFF2-40B4-BE49-F238E27FC236}">
                <a16:creationId xmlns:a16="http://schemas.microsoft.com/office/drawing/2014/main" id="{3B243A2B-F138-2971-228B-FF3F5FA5468D}"/>
              </a:ext>
            </a:extLst>
          </p:cNvPr>
          <p:cNvSpPr txBox="1"/>
          <p:nvPr/>
        </p:nvSpPr>
        <p:spPr>
          <a:xfrm>
            <a:off x="5228395" y="1440337"/>
            <a:ext cx="72242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t>Camera</a:t>
            </a:r>
            <a:endParaRPr lang="en-US" sz="1100" dirty="0">
              <a:cs typeface="Calibri"/>
            </a:endParaRPr>
          </a:p>
        </p:txBody>
      </p:sp>
      <p:sp>
        <p:nvSpPr>
          <p:cNvPr id="73" name="TextBox 72">
            <a:extLst>
              <a:ext uri="{FF2B5EF4-FFF2-40B4-BE49-F238E27FC236}">
                <a16:creationId xmlns:a16="http://schemas.microsoft.com/office/drawing/2014/main" id="{7F112E66-EF3F-7E0C-7762-E3F3652B80F6}"/>
              </a:ext>
            </a:extLst>
          </p:cNvPr>
          <p:cNvSpPr txBox="1"/>
          <p:nvPr/>
        </p:nvSpPr>
        <p:spPr>
          <a:xfrm>
            <a:off x="6352451" y="3600039"/>
            <a:ext cx="96239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t>Capacitance meter</a:t>
            </a:r>
            <a:endParaRPr lang="en-US" sz="1100" dirty="0">
              <a:cs typeface="Calibri"/>
            </a:endParaRPr>
          </a:p>
        </p:txBody>
      </p:sp>
      <p:sp>
        <p:nvSpPr>
          <p:cNvPr id="74" name="Rectangle 73">
            <a:extLst>
              <a:ext uri="{FF2B5EF4-FFF2-40B4-BE49-F238E27FC236}">
                <a16:creationId xmlns:a16="http://schemas.microsoft.com/office/drawing/2014/main" id="{33437CE5-41EB-4A34-0DBB-D9C518C39ACD}"/>
              </a:ext>
            </a:extLst>
          </p:cNvPr>
          <p:cNvSpPr/>
          <p:nvPr/>
        </p:nvSpPr>
        <p:spPr bwMode="auto">
          <a:xfrm>
            <a:off x="9008578" y="1472226"/>
            <a:ext cx="762842" cy="257649"/>
          </a:xfrm>
          <a:prstGeom prst="rect">
            <a:avLst/>
          </a:prstGeom>
          <a:solidFill>
            <a:schemeClr val="accent6">
              <a:lumMod val="40000"/>
              <a:lumOff val="6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75" name="TextBox 74">
            <a:extLst>
              <a:ext uri="{FF2B5EF4-FFF2-40B4-BE49-F238E27FC236}">
                <a16:creationId xmlns:a16="http://schemas.microsoft.com/office/drawing/2014/main" id="{C1873800-3E0A-60B5-4576-9B42EADCA2F7}"/>
              </a:ext>
            </a:extLst>
          </p:cNvPr>
          <p:cNvSpPr txBox="1"/>
          <p:nvPr/>
        </p:nvSpPr>
        <p:spPr>
          <a:xfrm>
            <a:off x="9052466" y="1471911"/>
            <a:ext cx="72242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t>Camera</a:t>
            </a:r>
            <a:endParaRPr lang="en-US" sz="1100" dirty="0">
              <a:cs typeface="Calibri"/>
            </a:endParaRPr>
          </a:p>
        </p:txBody>
      </p:sp>
      <p:sp>
        <p:nvSpPr>
          <p:cNvPr id="76" name="Rectangle 75">
            <a:extLst>
              <a:ext uri="{FF2B5EF4-FFF2-40B4-BE49-F238E27FC236}">
                <a16:creationId xmlns:a16="http://schemas.microsoft.com/office/drawing/2014/main" id="{904B5FE1-942F-65C8-9DDA-AF6813EFBB45}"/>
              </a:ext>
            </a:extLst>
          </p:cNvPr>
          <p:cNvSpPr/>
          <p:nvPr/>
        </p:nvSpPr>
        <p:spPr bwMode="auto">
          <a:xfrm>
            <a:off x="10258932" y="3606670"/>
            <a:ext cx="838621" cy="421836"/>
          </a:xfrm>
          <a:prstGeom prst="rect">
            <a:avLst/>
          </a:prstGeom>
          <a:solidFill>
            <a:srgbClr val="00B050"/>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77" name="TextBox 76">
            <a:extLst>
              <a:ext uri="{FF2B5EF4-FFF2-40B4-BE49-F238E27FC236}">
                <a16:creationId xmlns:a16="http://schemas.microsoft.com/office/drawing/2014/main" id="{5B87B846-D2EA-0CA3-5FE6-8BB79579C020}"/>
              </a:ext>
            </a:extLst>
          </p:cNvPr>
          <p:cNvSpPr txBox="1"/>
          <p:nvPr/>
        </p:nvSpPr>
        <p:spPr>
          <a:xfrm>
            <a:off x="10201782" y="3606354"/>
            <a:ext cx="96239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t>Capacitance meter</a:t>
            </a:r>
            <a:endParaRPr lang="en-US" sz="1100" dirty="0">
              <a:cs typeface="Calibri"/>
            </a:endParaRPr>
          </a:p>
        </p:txBody>
      </p:sp>
      <p:pic>
        <p:nvPicPr>
          <p:cNvPr id="78" name="Picture 3" descr="Screen Shot 2022-09-13 at 12.42.13 PM.png">
            <a:extLst>
              <a:ext uri="{FF2B5EF4-FFF2-40B4-BE49-F238E27FC236}">
                <a16:creationId xmlns:a16="http://schemas.microsoft.com/office/drawing/2014/main" id="{2C3F55A6-5E17-852A-B1C4-FCF17D40E611}"/>
              </a:ext>
            </a:extLst>
          </p:cNvPr>
          <p:cNvPicPr>
            <a:picLocks noChangeAspect="1"/>
          </p:cNvPicPr>
          <p:nvPr/>
        </p:nvPicPr>
        <p:blipFill rotWithShape="1">
          <a:blip r:embed="rId3"/>
          <a:srcRect t="87879" r="37665" b="-227"/>
          <a:stretch/>
        </p:blipFill>
        <p:spPr>
          <a:xfrm>
            <a:off x="4911205" y="5116091"/>
            <a:ext cx="2626977" cy="303057"/>
          </a:xfrm>
          <a:prstGeom prst="rect">
            <a:avLst/>
          </a:prstGeom>
        </p:spPr>
      </p:pic>
      <p:sp>
        <p:nvSpPr>
          <p:cNvPr id="80" name="TextBox 79">
            <a:extLst>
              <a:ext uri="{FF2B5EF4-FFF2-40B4-BE49-F238E27FC236}">
                <a16:creationId xmlns:a16="http://schemas.microsoft.com/office/drawing/2014/main" id="{C04F9231-F95A-5A72-C4D6-3760FC6FA765}"/>
              </a:ext>
            </a:extLst>
          </p:cNvPr>
          <p:cNvSpPr txBox="1"/>
          <p:nvPr/>
        </p:nvSpPr>
        <p:spPr>
          <a:xfrm>
            <a:off x="8133271" y="5321749"/>
            <a:ext cx="4232032" cy="923330"/>
          </a:xfrm>
          <a:prstGeom prst="rect">
            <a:avLst/>
          </a:prstGeom>
          <a:noFill/>
        </p:spPr>
        <p:txBody>
          <a:bodyPr wrap="square" rtlCol="0">
            <a:spAutoFit/>
          </a:bodyPr>
          <a:lstStyle/>
          <a:p>
            <a:r>
              <a:rPr lang="en-US" dirty="0"/>
              <a:t>Maintaining a 0.5 K temperature gradient prevents ice buildup with 2.35% xenon concentration for at least 3.5 days</a:t>
            </a:r>
          </a:p>
        </p:txBody>
      </p:sp>
      <p:sp>
        <p:nvSpPr>
          <p:cNvPr id="82" name="TextBox 81">
            <a:extLst>
              <a:ext uri="{FF2B5EF4-FFF2-40B4-BE49-F238E27FC236}">
                <a16:creationId xmlns:a16="http://schemas.microsoft.com/office/drawing/2014/main" id="{F53ACB92-E179-F076-2D98-439F2AA17FC9}"/>
              </a:ext>
            </a:extLst>
          </p:cNvPr>
          <p:cNvSpPr txBox="1"/>
          <p:nvPr/>
        </p:nvSpPr>
        <p:spPr>
          <a:xfrm>
            <a:off x="4858231" y="5419148"/>
            <a:ext cx="2947793" cy="646331"/>
          </a:xfrm>
          <a:prstGeom prst="rect">
            <a:avLst/>
          </a:prstGeom>
          <a:noFill/>
        </p:spPr>
        <p:txBody>
          <a:bodyPr wrap="square" rtlCol="0">
            <a:spAutoFit/>
          </a:bodyPr>
          <a:lstStyle/>
          <a:p>
            <a:r>
              <a:rPr lang="en-US" dirty="0"/>
              <a:t>A 95 K temperature gradient results in rapid ice buildup</a:t>
            </a:r>
          </a:p>
        </p:txBody>
      </p:sp>
      <p:sp>
        <p:nvSpPr>
          <p:cNvPr id="83" name="TextBox 82">
            <a:extLst>
              <a:ext uri="{FF2B5EF4-FFF2-40B4-BE49-F238E27FC236}">
                <a16:creationId xmlns:a16="http://schemas.microsoft.com/office/drawing/2014/main" id="{73A7B1DD-E5EA-D75F-AED0-5E7CF86E0471}"/>
              </a:ext>
            </a:extLst>
          </p:cNvPr>
          <p:cNvSpPr txBox="1"/>
          <p:nvPr/>
        </p:nvSpPr>
        <p:spPr>
          <a:xfrm rot="5400000">
            <a:off x="7249739" y="2307112"/>
            <a:ext cx="926394" cy="369332"/>
          </a:xfrm>
          <a:prstGeom prst="rect">
            <a:avLst/>
          </a:prstGeom>
          <a:noFill/>
        </p:spPr>
        <p:txBody>
          <a:bodyPr wrap="square" rtlCol="0">
            <a:spAutoFit/>
          </a:bodyPr>
          <a:lstStyle/>
          <a:p>
            <a:pPr algn="ctr"/>
            <a:r>
              <a:rPr lang="en-US" dirty="0">
                <a:solidFill>
                  <a:srgbClr val="FF0000"/>
                </a:solidFill>
              </a:rPr>
              <a:t>heat</a:t>
            </a:r>
          </a:p>
        </p:txBody>
      </p:sp>
      <p:sp>
        <p:nvSpPr>
          <p:cNvPr id="84" name="TextBox 83">
            <a:extLst>
              <a:ext uri="{FF2B5EF4-FFF2-40B4-BE49-F238E27FC236}">
                <a16:creationId xmlns:a16="http://schemas.microsoft.com/office/drawing/2014/main" id="{47C94AE9-6E56-AA01-0A93-1D4E1FF9AC9F}"/>
              </a:ext>
            </a:extLst>
          </p:cNvPr>
          <p:cNvSpPr txBox="1"/>
          <p:nvPr/>
        </p:nvSpPr>
        <p:spPr>
          <a:xfrm rot="16200000">
            <a:off x="8265158" y="2463283"/>
            <a:ext cx="926394" cy="276999"/>
          </a:xfrm>
          <a:prstGeom prst="rect">
            <a:avLst/>
          </a:prstGeom>
          <a:noFill/>
        </p:spPr>
        <p:txBody>
          <a:bodyPr wrap="square" rtlCol="0">
            <a:spAutoFit/>
          </a:bodyPr>
          <a:lstStyle/>
          <a:p>
            <a:pPr algn="ctr"/>
            <a:r>
              <a:rPr lang="en-US" sz="1200" dirty="0">
                <a:solidFill>
                  <a:srgbClr val="FF0000"/>
                </a:solidFill>
              </a:rPr>
              <a:t>heat</a:t>
            </a:r>
          </a:p>
        </p:txBody>
      </p:sp>
      <p:sp>
        <p:nvSpPr>
          <p:cNvPr id="85" name="TextBox 84">
            <a:extLst>
              <a:ext uri="{FF2B5EF4-FFF2-40B4-BE49-F238E27FC236}">
                <a16:creationId xmlns:a16="http://schemas.microsoft.com/office/drawing/2014/main" id="{EB9DECE1-7ED0-48AF-DEAD-02616A36D56D}"/>
              </a:ext>
            </a:extLst>
          </p:cNvPr>
          <p:cNvSpPr txBox="1"/>
          <p:nvPr/>
        </p:nvSpPr>
        <p:spPr>
          <a:xfrm>
            <a:off x="4953290" y="2626239"/>
            <a:ext cx="700395" cy="369332"/>
          </a:xfrm>
          <a:prstGeom prst="rect">
            <a:avLst/>
          </a:prstGeom>
          <a:noFill/>
        </p:spPr>
        <p:txBody>
          <a:bodyPr wrap="square" rtlCol="0">
            <a:spAutoFit/>
          </a:bodyPr>
          <a:lstStyle/>
          <a:p>
            <a:pPr algn="ctr"/>
            <a:r>
              <a:rPr lang="en-US" dirty="0"/>
              <a:t>Ice</a:t>
            </a:r>
          </a:p>
        </p:txBody>
      </p:sp>
      <p:sp>
        <p:nvSpPr>
          <p:cNvPr id="2" name="Slide Number Placeholder 1">
            <a:extLst>
              <a:ext uri="{FF2B5EF4-FFF2-40B4-BE49-F238E27FC236}">
                <a16:creationId xmlns:a16="http://schemas.microsoft.com/office/drawing/2014/main" id="{C35D0B02-0B61-9685-7B2D-6799A71AC5A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D92A1-983D-8545-A248-593A68AC68A4}" type="slidenum">
              <a:rPr lang="en-US" smtClean="0"/>
              <a:pPr/>
              <a:t>16</a:t>
            </a:fld>
            <a:endParaRPr lang="en-US"/>
          </a:p>
        </p:txBody>
      </p:sp>
      <p:sp>
        <p:nvSpPr>
          <p:cNvPr id="3" name="TextBox 2">
            <a:extLst>
              <a:ext uri="{FF2B5EF4-FFF2-40B4-BE49-F238E27FC236}">
                <a16:creationId xmlns:a16="http://schemas.microsoft.com/office/drawing/2014/main" id="{792C2D77-904D-D523-269E-11C9D6764330}"/>
              </a:ext>
            </a:extLst>
          </p:cNvPr>
          <p:cNvSpPr txBox="1"/>
          <p:nvPr/>
        </p:nvSpPr>
        <p:spPr>
          <a:xfrm rot="21298192">
            <a:off x="546652" y="4791475"/>
            <a:ext cx="3663165" cy="1200329"/>
          </a:xfrm>
          <a:prstGeom prst="rect">
            <a:avLst/>
          </a:prstGeom>
          <a:noFill/>
          <a:ln w="38100">
            <a:solidFill>
              <a:schemeClr val="bg2">
                <a:lumMod val="50000"/>
              </a:schemeClr>
            </a:solidFill>
          </a:ln>
        </p:spPr>
        <p:txBody>
          <a:bodyPr wrap="square" rtlCol="0">
            <a:spAutoFit/>
          </a:bodyPr>
          <a:lstStyle/>
          <a:p>
            <a:r>
              <a:rPr lang="en-US" dirty="0"/>
              <a:t>Published in PRC October 2022!</a:t>
            </a:r>
          </a:p>
          <a:p>
            <a:endParaRPr lang="en-US" dirty="0"/>
          </a:p>
          <a:p>
            <a:r>
              <a:rPr lang="en-US" dirty="0"/>
              <a:t>https://</a:t>
            </a:r>
            <a:r>
              <a:rPr lang="en-US" dirty="0" err="1"/>
              <a:t>journals.aps.org</a:t>
            </a:r>
            <a:r>
              <a:rPr lang="en-US" dirty="0"/>
              <a:t>/</a:t>
            </a:r>
            <a:r>
              <a:rPr lang="en-US" dirty="0" err="1"/>
              <a:t>prc</a:t>
            </a:r>
            <a:r>
              <a:rPr lang="en-US" dirty="0"/>
              <a:t>/abstract/10.1103/PhysRevC.108.045503</a:t>
            </a:r>
          </a:p>
        </p:txBody>
      </p:sp>
    </p:spTree>
    <p:extLst>
      <p:ext uri="{BB962C8B-B14F-4D97-AF65-F5344CB8AC3E}">
        <p14:creationId xmlns:p14="http://schemas.microsoft.com/office/powerpoint/2010/main" val="253369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ppt_w</p:attrName>
                                        </p:attrNameLst>
                                      </p:cBhvr>
                                      <p:tavLst>
                                        <p:tav tm="0" fmla="#ppt_w*sin(2.5*pi*$)">
                                          <p:val>
                                            <p:fltVal val="0"/>
                                          </p:val>
                                        </p:tav>
                                        <p:tav tm="100000">
                                          <p:val>
                                            <p:fltVal val="1"/>
                                          </p:val>
                                        </p:tav>
                                      </p:tavLst>
                                    </p:anim>
                                    <p:anim calcmode="lin" valueType="num">
                                      <p:cBhvr>
                                        <p:cTn id="9" dur="25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95374-C2D5-5388-069C-BD6C926D534D}"/>
              </a:ext>
            </a:extLst>
          </p:cNvPr>
          <p:cNvSpPr>
            <a:spLocks noGrp="1"/>
          </p:cNvSpPr>
          <p:nvPr>
            <p:ph type="title"/>
          </p:nvPr>
        </p:nvSpPr>
        <p:spPr>
          <a:xfrm>
            <a:off x="735725" y="1321871"/>
            <a:ext cx="10972800" cy="1447576"/>
          </a:xfrm>
        </p:spPr>
        <p:txBody>
          <a:bodyPr/>
          <a:lstStyle/>
          <a:p>
            <a:r>
              <a:rPr lang="en-US" dirty="0"/>
              <a:t>Chapter 2: What I’ve done during my HEPCAT Fellowship</a:t>
            </a:r>
          </a:p>
        </p:txBody>
      </p:sp>
    </p:spTree>
    <p:extLst>
      <p:ext uri="{BB962C8B-B14F-4D97-AF65-F5344CB8AC3E}">
        <p14:creationId xmlns:p14="http://schemas.microsoft.com/office/powerpoint/2010/main" val="1103214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achine&#10;&#10;Description automatically generated">
            <a:extLst>
              <a:ext uri="{FF2B5EF4-FFF2-40B4-BE49-F238E27FC236}">
                <a16:creationId xmlns:a16="http://schemas.microsoft.com/office/drawing/2014/main" id="{C4B2FD9A-904B-92F1-E344-670A136D2FE1}"/>
              </a:ext>
            </a:extLst>
          </p:cNvPr>
          <p:cNvPicPr>
            <a:picLocks noChangeAspect="1"/>
          </p:cNvPicPr>
          <p:nvPr/>
        </p:nvPicPr>
        <p:blipFill rotWithShape="1">
          <a:blip r:embed="rId2"/>
          <a:srcRect l="49095" t="16026" r="14527" b="6704"/>
          <a:stretch/>
        </p:blipFill>
        <p:spPr>
          <a:xfrm>
            <a:off x="9132523" y="1328839"/>
            <a:ext cx="3030653" cy="4974336"/>
          </a:xfrm>
          <a:prstGeom prst="rect">
            <a:avLst/>
          </a:prstGeom>
        </p:spPr>
      </p:pic>
      <p:sp>
        <p:nvSpPr>
          <p:cNvPr id="2" name="TextBox 1">
            <a:extLst>
              <a:ext uri="{FF2B5EF4-FFF2-40B4-BE49-F238E27FC236}">
                <a16:creationId xmlns:a16="http://schemas.microsoft.com/office/drawing/2014/main" id="{BCDE1080-2A57-223E-9A6E-C35D4BB6454F}"/>
              </a:ext>
            </a:extLst>
          </p:cNvPr>
          <p:cNvSpPr txBox="1"/>
          <p:nvPr/>
        </p:nvSpPr>
        <p:spPr>
          <a:xfrm>
            <a:off x="49772" y="1788220"/>
            <a:ext cx="4543500" cy="3416320"/>
          </a:xfrm>
          <a:prstGeom prst="rect">
            <a:avLst/>
          </a:prstGeom>
          <a:noFill/>
        </p:spPr>
        <p:txBody>
          <a:bodyPr wrap="square" rtlCol="0">
            <a:spAutoFit/>
          </a:bodyPr>
          <a:lstStyle/>
          <a:p>
            <a:r>
              <a:rPr lang="en-US" sz="2400" dirty="0"/>
              <a:t>Phase 1: </a:t>
            </a:r>
            <a:r>
              <a:rPr lang="en-US" sz="2400" dirty="0">
                <a:solidFill>
                  <a:srgbClr val="000000"/>
                </a:solidFill>
              </a:rPr>
              <a:t>Successfully stabilize % level xenon-doped liquid argon at the liter scale inside a cryostat </a:t>
            </a:r>
            <a:r>
              <a:rPr lang="en-US" sz="2400" b="1" dirty="0">
                <a:solidFill>
                  <a:srgbClr val="000000"/>
                </a:solidFill>
              </a:rPr>
              <a:t>[Complete]</a:t>
            </a:r>
          </a:p>
          <a:p>
            <a:endParaRPr lang="en-US" sz="2400" dirty="0">
              <a:solidFill>
                <a:srgbClr val="000000"/>
              </a:solidFill>
            </a:endParaRPr>
          </a:p>
          <a:p>
            <a:r>
              <a:rPr lang="en-US" sz="2400" dirty="0">
                <a:solidFill>
                  <a:srgbClr val="000000"/>
                </a:solidFill>
              </a:rPr>
              <a:t>Phase 2: Design and install a TPC inside the cryostat to generate and measure ionization signals from xenon-doped argon </a:t>
            </a:r>
            <a:r>
              <a:rPr lang="en-US" sz="2400" b="1" dirty="0">
                <a:solidFill>
                  <a:srgbClr val="000000"/>
                </a:solidFill>
              </a:rPr>
              <a:t>[Ongoing]</a:t>
            </a:r>
          </a:p>
        </p:txBody>
      </p:sp>
      <p:sp>
        <p:nvSpPr>
          <p:cNvPr id="4" name="TextBox 3">
            <a:extLst>
              <a:ext uri="{FF2B5EF4-FFF2-40B4-BE49-F238E27FC236}">
                <a16:creationId xmlns:a16="http://schemas.microsoft.com/office/drawing/2014/main" id="{AE88C664-BA5E-E512-6447-C14C52B6D226}"/>
              </a:ext>
            </a:extLst>
          </p:cNvPr>
          <p:cNvSpPr txBox="1"/>
          <p:nvPr/>
        </p:nvSpPr>
        <p:spPr>
          <a:xfrm>
            <a:off x="336331" y="295693"/>
            <a:ext cx="11826845" cy="584775"/>
          </a:xfrm>
          <a:prstGeom prst="rect">
            <a:avLst/>
          </a:prstGeom>
          <a:noFill/>
        </p:spPr>
        <p:txBody>
          <a:bodyPr wrap="square" rtlCol="0">
            <a:spAutoFit/>
          </a:bodyPr>
          <a:lstStyle/>
          <a:p>
            <a:pPr algn="ctr"/>
            <a:r>
              <a:rPr lang="en-US" sz="3200" dirty="0">
                <a:solidFill>
                  <a:schemeClr val="accent1">
                    <a:lumMod val="75000"/>
                  </a:schemeClr>
                </a:solidFill>
              </a:rPr>
              <a:t>Much of 2023: Development of a Dual Phase Xenon-Doped Argon TPC</a:t>
            </a:r>
          </a:p>
        </p:txBody>
      </p:sp>
      <p:sp>
        <p:nvSpPr>
          <p:cNvPr id="6" name="TextBox 5">
            <a:extLst>
              <a:ext uri="{FF2B5EF4-FFF2-40B4-BE49-F238E27FC236}">
                <a16:creationId xmlns:a16="http://schemas.microsoft.com/office/drawing/2014/main" id="{A91AF41E-2D26-F300-1710-4B911590DF9A}"/>
              </a:ext>
            </a:extLst>
          </p:cNvPr>
          <p:cNvSpPr txBox="1"/>
          <p:nvPr/>
        </p:nvSpPr>
        <p:spPr>
          <a:xfrm>
            <a:off x="4722225" y="1328903"/>
            <a:ext cx="5122143" cy="954107"/>
          </a:xfrm>
          <a:prstGeom prst="rect">
            <a:avLst/>
          </a:prstGeom>
          <a:solidFill>
            <a:schemeClr val="bg1"/>
          </a:solidFill>
          <a:ln w="50800">
            <a:solidFill>
              <a:srgbClr val="7030A0"/>
            </a:solidFill>
          </a:ln>
        </p:spPr>
        <p:txBody>
          <a:bodyPr wrap="square" lIns="182880" tIns="228600" rIns="182880" bIns="228600" rtlCol="0">
            <a:spAutoFit/>
          </a:bodyPr>
          <a:lstStyle/>
          <a:p>
            <a:pPr>
              <a:spcBef>
                <a:spcPts val="576"/>
              </a:spcBef>
            </a:pPr>
            <a:r>
              <a:rPr lang="en-US" sz="1500" dirty="0">
                <a:solidFill>
                  <a:srgbClr val="000000"/>
                </a:solidFill>
              </a:rPr>
              <a:t>The </a:t>
            </a:r>
            <a:r>
              <a:rPr lang="en-US" sz="1500" b="1" dirty="0">
                <a:solidFill>
                  <a:srgbClr val="000000"/>
                </a:solidFill>
              </a:rPr>
              <a:t>Top Silicon Photomultiplier (SiPM) Array </a:t>
            </a:r>
            <a:r>
              <a:rPr lang="en-US" sz="1500" dirty="0">
                <a:solidFill>
                  <a:srgbClr val="000000"/>
                </a:solidFill>
              </a:rPr>
              <a:t>will capture S2 light and allow for XY position reconstruction.</a:t>
            </a:r>
          </a:p>
        </p:txBody>
      </p:sp>
      <p:sp>
        <p:nvSpPr>
          <p:cNvPr id="7" name="TextBox 6">
            <a:extLst>
              <a:ext uri="{FF2B5EF4-FFF2-40B4-BE49-F238E27FC236}">
                <a16:creationId xmlns:a16="http://schemas.microsoft.com/office/drawing/2014/main" id="{79BE9E10-DADB-FD9E-B84A-BC68A34E6AD2}"/>
              </a:ext>
            </a:extLst>
          </p:cNvPr>
          <p:cNvSpPr txBox="1"/>
          <p:nvPr/>
        </p:nvSpPr>
        <p:spPr>
          <a:xfrm>
            <a:off x="4722225" y="2339463"/>
            <a:ext cx="4877276" cy="923330"/>
          </a:xfrm>
          <a:prstGeom prst="rect">
            <a:avLst/>
          </a:prstGeom>
          <a:solidFill>
            <a:schemeClr val="bg1"/>
          </a:solidFill>
          <a:ln w="50800">
            <a:solidFill>
              <a:srgbClr val="FFC000"/>
            </a:solidFill>
          </a:ln>
        </p:spPr>
        <p:txBody>
          <a:bodyPr wrap="square" lIns="182880" tIns="228600" rIns="182880" bIns="228600" rtlCol="0">
            <a:spAutoFit/>
          </a:bodyPr>
          <a:lstStyle/>
          <a:p>
            <a:pPr>
              <a:spcBef>
                <a:spcPts val="576"/>
              </a:spcBef>
            </a:pPr>
            <a:r>
              <a:rPr lang="en-US" sz="1500" b="1" dirty="0">
                <a:solidFill>
                  <a:srgbClr val="000000"/>
                </a:solidFill>
              </a:rPr>
              <a:t>High-Voltage (HV) feedthroughs </a:t>
            </a:r>
            <a:r>
              <a:rPr lang="en-US" sz="1500" dirty="0">
                <a:solidFill>
                  <a:srgbClr val="000000"/>
                </a:solidFill>
              </a:rPr>
              <a:t>will</a:t>
            </a:r>
            <a:r>
              <a:rPr lang="en-US" sz="1500" b="1" dirty="0">
                <a:solidFill>
                  <a:srgbClr val="000000"/>
                </a:solidFill>
              </a:rPr>
              <a:t> </a:t>
            </a:r>
            <a:r>
              <a:rPr lang="en-US" sz="1500" dirty="0">
                <a:solidFill>
                  <a:srgbClr val="000000"/>
                </a:solidFill>
              </a:rPr>
              <a:t>deliver</a:t>
            </a:r>
            <a:r>
              <a:rPr lang="en-US" sz="1500" b="1" dirty="0">
                <a:solidFill>
                  <a:srgbClr val="000000"/>
                </a:solidFill>
              </a:rPr>
              <a:t> </a:t>
            </a:r>
            <a:r>
              <a:rPr lang="en-US" sz="1500" dirty="0">
                <a:solidFill>
                  <a:srgbClr val="000000"/>
                </a:solidFill>
              </a:rPr>
              <a:t>high voltage for establishing an electric field to drift ionized electrons.</a:t>
            </a:r>
          </a:p>
        </p:txBody>
      </p:sp>
      <p:sp>
        <p:nvSpPr>
          <p:cNvPr id="8" name="TextBox 7">
            <a:extLst>
              <a:ext uri="{FF2B5EF4-FFF2-40B4-BE49-F238E27FC236}">
                <a16:creationId xmlns:a16="http://schemas.microsoft.com/office/drawing/2014/main" id="{90FF9872-F036-6997-0DC6-477B60364143}"/>
              </a:ext>
            </a:extLst>
          </p:cNvPr>
          <p:cNvSpPr txBox="1"/>
          <p:nvPr/>
        </p:nvSpPr>
        <p:spPr>
          <a:xfrm>
            <a:off x="4722225" y="3329032"/>
            <a:ext cx="5020152" cy="954107"/>
          </a:xfrm>
          <a:prstGeom prst="rect">
            <a:avLst/>
          </a:prstGeom>
          <a:solidFill>
            <a:schemeClr val="bg1"/>
          </a:solidFill>
          <a:ln w="50800">
            <a:solidFill>
              <a:srgbClr val="00B050"/>
            </a:solidFill>
          </a:ln>
        </p:spPr>
        <p:txBody>
          <a:bodyPr wrap="square" lIns="182880" tIns="228600" rIns="182880" bIns="228600" rtlCol="0">
            <a:spAutoFit/>
          </a:bodyPr>
          <a:lstStyle/>
          <a:p>
            <a:pPr>
              <a:spcBef>
                <a:spcPts val="576"/>
              </a:spcBef>
            </a:pPr>
            <a:r>
              <a:rPr lang="en-US" sz="1500" b="1" dirty="0">
                <a:solidFill>
                  <a:srgbClr val="000000"/>
                </a:solidFill>
              </a:rPr>
              <a:t>Field-Shaping rings </a:t>
            </a:r>
            <a:r>
              <a:rPr lang="en-US" sz="1500" dirty="0">
                <a:solidFill>
                  <a:srgbClr val="000000"/>
                </a:solidFill>
              </a:rPr>
              <a:t>surround the target volume to maximize electric field uniformity.</a:t>
            </a:r>
          </a:p>
        </p:txBody>
      </p:sp>
      <p:sp>
        <p:nvSpPr>
          <p:cNvPr id="9" name="TextBox 8">
            <a:extLst>
              <a:ext uri="{FF2B5EF4-FFF2-40B4-BE49-F238E27FC236}">
                <a16:creationId xmlns:a16="http://schemas.microsoft.com/office/drawing/2014/main" id="{14B83A43-6163-CBC5-1406-13E4EF088A29}"/>
              </a:ext>
            </a:extLst>
          </p:cNvPr>
          <p:cNvSpPr txBox="1"/>
          <p:nvPr/>
        </p:nvSpPr>
        <p:spPr>
          <a:xfrm>
            <a:off x="4712799" y="4332630"/>
            <a:ext cx="4877276" cy="954107"/>
          </a:xfrm>
          <a:prstGeom prst="rect">
            <a:avLst/>
          </a:prstGeom>
          <a:solidFill>
            <a:schemeClr val="bg1"/>
          </a:solidFill>
          <a:ln w="50800">
            <a:solidFill>
              <a:srgbClr val="FF0000"/>
            </a:solidFill>
          </a:ln>
        </p:spPr>
        <p:txBody>
          <a:bodyPr wrap="square" lIns="182880" tIns="228600" rIns="182880" bIns="228600" rtlCol="0">
            <a:spAutoFit/>
          </a:bodyPr>
          <a:lstStyle/>
          <a:p>
            <a:pPr>
              <a:spcBef>
                <a:spcPts val="576"/>
              </a:spcBef>
            </a:pPr>
            <a:r>
              <a:rPr lang="en-US" sz="1500" dirty="0">
                <a:solidFill>
                  <a:srgbClr val="000000"/>
                </a:solidFill>
              </a:rPr>
              <a:t>The </a:t>
            </a:r>
            <a:r>
              <a:rPr lang="en-US" sz="1500" b="1" dirty="0">
                <a:solidFill>
                  <a:srgbClr val="000000"/>
                </a:solidFill>
              </a:rPr>
              <a:t>Bottom SiPM Array </a:t>
            </a:r>
            <a:r>
              <a:rPr lang="en-US" sz="1500" dirty="0">
                <a:solidFill>
                  <a:srgbClr val="000000"/>
                </a:solidFill>
              </a:rPr>
              <a:t>will capture additional S1 prompt light.</a:t>
            </a:r>
          </a:p>
        </p:txBody>
      </p:sp>
      <p:sp>
        <p:nvSpPr>
          <p:cNvPr id="10" name="TextBox 9">
            <a:extLst>
              <a:ext uri="{FF2B5EF4-FFF2-40B4-BE49-F238E27FC236}">
                <a16:creationId xmlns:a16="http://schemas.microsoft.com/office/drawing/2014/main" id="{314596C3-521F-B14F-D101-AEB474D52E45}"/>
              </a:ext>
            </a:extLst>
          </p:cNvPr>
          <p:cNvSpPr txBox="1"/>
          <p:nvPr/>
        </p:nvSpPr>
        <p:spPr>
          <a:xfrm>
            <a:off x="4675905" y="5356002"/>
            <a:ext cx="5252490" cy="954107"/>
          </a:xfrm>
          <a:prstGeom prst="rect">
            <a:avLst/>
          </a:prstGeom>
          <a:noFill/>
          <a:ln w="50800">
            <a:solidFill>
              <a:srgbClr val="0070C0"/>
            </a:solidFill>
          </a:ln>
        </p:spPr>
        <p:txBody>
          <a:bodyPr wrap="square" lIns="182880" tIns="228600" rIns="182880" bIns="228600" rtlCol="0">
            <a:spAutoFit/>
          </a:bodyPr>
          <a:lstStyle/>
          <a:p>
            <a:pPr>
              <a:spcBef>
                <a:spcPts val="576"/>
              </a:spcBef>
            </a:pPr>
            <a:r>
              <a:rPr lang="en-US" sz="1500" dirty="0">
                <a:solidFill>
                  <a:srgbClr val="000000"/>
                </a:solidFill>
              </a:rPr>
              <a:t>The </a:t>
            </a:r>
            <a:r>
              <a:rPr lang="en-US" sz="1500" b="1" dirty="0">
                <a:solidFill>
                  <a:srgbClr val="000000"/>
                </a:solidFill>
              </a:rPr>
              <a:t>Capacitive Meter </a:t>
            </a:r>
            <a:r>
              <a:rPr lang="en-US" sz="1500" dirty="0">
                <a:solidFill>
                  <a:srgbClr val="000000"/>
                </a:solidFill>
              </a:rPr>
              <a:t>quantifies xenon concentration by measuring the dielectric constant</a:t>
            </a:r>
          </a:p>
        </p:txBody>
      </p:sp>
      <p:sp>
        <p:nvSpPr>
          <p:cNvPr id="11" name="Rounded Rectangle 10">
            <a:extLst>
              <a:ext uri="{FF2B5EF4-FFF2-40B4-BE49-F238E27FC236}">
                <a16:creationId xmlns:a16="http://schemas.microsoft.com/office/drawing/2014/main" id="{B0BCC238-9135-BB60-83A7-370BEB3BD05B}"/>
              </a:ext>
            </a:extLst>
          </p:cNvPr>
          <p:cNvSpPr/>
          <p:nvPr/>
        </p:nvSpPr>
        <p:spPr>
          <a:xfrm>
            <a:off x="9980068" y="3491852"/>
            <a:ext cx="1381328" cy="427348"/>
          </a:xfrm>
          <a:prstGeom prst="roundRect">
            <a:avLst/>
          </a:prstGeom>
          <a:noFill/>
          <a:ln w="38100">
            <a:solidFill>
              <a:srgbClr val="7030A0">
                <a:alpha val="74902"/>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C99E3CD2-C23B-D320-5DEC-B77CB2C494DB}"/>
              </a:ext>
            </a:extLst>
          </p:cNvPr>
          <p:cNvSpPr/>
          <p:nvPr/>
        </p:nvSpPr>
        <p:spPr>
          <a:xfrm>
            <a:off x="10142955" y="3575459"/>
            <a:ext cx="384367" cy="902756"/>
          </a:xfrm>
          <a:prstGeom prst="roundRect">
            <a:avLst/>
          </a:prstGeom>
          <a:noFill/>
          <a:ln w="38100">
            <a:solidFill>
              <a:srgbClr val="FFC000">
                <a:alpha val="74902"/>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60099683-EA86-9248-65C9-6CD4158BAFAF}"/>
              </a:ext>
            </a:extLst>
          </p:cNvPr>
          <p:cNvSpPr/>
          <p:nvPr/>
        </p:nvSpPr>
        <p:spPr>
          <a:xfrm>
            <a:off x="10060894" y="3900612"/>
            <a:ext cx="1193260" cy="723941"/>
          </a:xfrm>
          <a:prstGeom prst="roundRect">
            <a:avLst/>
          </a:prstGeom>
          <a:noFill/>
          <a:ln w="38100">
            <a:solidFill>
              <a:srgbClr val="00B050">
                <a:alpha val="74902"/>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1157C1DE-9FE6-BC81-EE07-E4307BE961B0}"/>
              </a:ext>
            </a:extLst>
          </p:cNvPr>
          <p:cNvSpPr/>
          <p:nvPr/>
        </p:nvSpPr>
        <p:spPr>
          <a:xfrm>
            <a:off x="9956005" y="4381637"/>
            <a:ext cx="1381328" cy="427347"/>
          </a:xfrm>
          <a:prstGeom prst="roundRect">
            <a:avLst/>
          </a:prstGeom>
          <a:noFill/>
          <a:ln w="38100">
            <a:solidFill>
              <a:srgbClr val="FF0000">
                <a:alpha val="74902"/>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D2CE0B4-0BA5-2C23-83C0-71CDEBBB3A54}"/>
              </a:ext>
            </a:extLst>
          </p:cNvPr>
          <p:cNvSpPr/>
          <p:nvPr/>
        </p:nvSpPr>
        <p:spPr>
          <a:xfrm>
            <a:off x="10154987" y="5049169"/>
            <a:ext cx="1111199" cy="614643"/>
          </a:xfrm>
          <a:prstGeom prst="roundRect">
            <a:avLst/>
          </a:prstGeom>
          <a:noFill/>
          <a:ln w="38100">
            <a:solidFill>
              <a:srgbClr val="0070C0">
                <a:alpha val="7451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7036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achine&#10;&#10;Description automatically generated">
            <a:extLst>
              <a:ext uri="{FF2B5EF4-FFF2-40B4-BE49-F238E27FC236}">
                <a16:creationId xmlns:a16="http://schemas.microsoft.com/office/drawing/2014/main" id="{C4B2FD9A-904B-92F1-E344-670A136D2FE1}"/>
              </a:ext>
            </a:extLst>
          </p:cNvPr>
          <p:cNvPicPr>
            <a:picLocks noChangeAspect="1"/>
          </p:cNvPicPr>
          <p:nvPr/>
        </p:nvPicPr>
        <p:blipFill rotWithShape="1">
          <a:blip r:embed="rId3"/>
          <a:srcRect l="49095" t="16026" r="14527" b="6704"/>
          <a:stretch/>
        </p:blipFill>
        <p:spPr>
          <a:xfrm>
            <a:off x="5243304" y="1328839"/>
            <a:ext cx="3030653" cy="4974336"/>
          </a:xfrm>
          <a:prstGeom prst="rect">
            <a:avLst/>
          </a:prstGeom>
        </p:spPr>
      </p:pic>
      <p:sp>
        <p:nvSpPr>
          <p:cNvPr id="4" name="TextBox 3">
            <a:extLst>
              <a:ext uri="{FF2B5EF4-FFF2-40B4-BE49-F238E27FC236}">
                <a16:creationId xmlns:a16="http://schemas.microsoft.com/office/drawing/2014/main" id="{AE88C664-BA5E-E512-6447-C14C52B6D226}"/>
              </a:ext>
            </a:extLst>
          </p:cNvPr>
          <p:cNvSpPr txBox="1"/>
          <p:nvPr/>
        </p:nvSpPr>
        <p:spPr>
          <a:xfrm>
            <a:off x="999239" y="295693"/>
            <a:ext cx="10501461" cy="584775"/>
          </a:xfrm>
          <a:prstGeom prst="rect">
            <a:avLst/>
          </a:prstGeom>
          <a:noFill/>
        </p:spPr>
        <p:txBody>
          <a:bodyPr wrap="square" rtlCol="0">
            <a:spAutoFit/>
          </a:bodyPr>
          <a:lstStyle/>
          <a:p>
            <a:pPr algn="ctr"/>
            <a:r>
              <a:rPr lang="en-US" sz="3200" dirty="0">
                <a:solidFill>
                  <a:schemeClr val="accent1">
                    <a:lumMod val="75000"/>
                  </a:schemeClr>
                </a:solidFill>
              </a:rPr>
              <a:t>Development of a Dual Phase Xenon-Doped Argon TPC</a:t>
            </a:r>
          </a:p>
        </p:txBody>
      </p:sp>
      <p:pic>
        <p:nvPicPr>
          <p:cNvPr id="3" name="Picture 2" descr="Close-up of a machine&#10;&#10;Description automatically generated">
            <a:extLst>
              <a:ext uri="{FF2B5EF4-FFF2-40B4-BE49-F238E27FC236}">
                <a16:creationId xmlns:a16="http://schemas.microsoft.com/office/drawing/2014/main" id="{054CBF07-BC84-A54A-4BA6-D39666540DAD}"/>
              </a:ext>
            </a:extLst>
          </p:cNvPr>
          <p:cNvPicPr>
            <a:picLocks noChangeAspect="1"/>
          </p:cNvPicPr>
          <p:nvPr/>
        </p:nvPicPr>
        <p:blipFill rotWithShape="1">
          <a:blip r:embed="rId4">
            <a:extLst>
              <a:ext uri="{28A0092B-C50C-407E-A947-70E740481C1C}">
                <a14:useLocalDpi xmlns:a14="http://schemas.microsoft.com/office/drawing/2010/main" val="0"/>
              </a:ext>
            </a:extLst>
          </a:blip>
          <a:srcRect l="6863" b="5495"/>
          <a:stretch/>
        </p:blipFill>
        <p:spPr>
          <a:xfrm>
            <a:off x="8675196" y="1495466"/>
            <a:ext cx="3388786" cy="4406651"/>
          </a:xfrm>
          <a:prstGeom prst="rect">
            <a:avLst/>
          </a:prstGeom>
          <a:ln w="3175">
            <a:solidFill>
              <a:srgbClr val="000000"/>
            </a:solidFill>
          </a:ln>
        </p:spPr>
      </p:pic>
      <p:sp>
        <p:nvSpPr>
          <p:cNvPr id="16" name="Rectangle 15">
            <a:extLst>
              <a:ext uri="{FF2B5EF4-FFF2-40B4-BE49-F238E27FC236}">
                <a16:creationId xmlns:a16="http://schemas.microsoft.com/office/drawing/2014/main" id="{3DF3C8EB-877D-908A-A309-A2B598F5EE8A}"/>
              </a:ext>
            </a:extLst>
          </p:cNvPr>
          <p:cNvSpPr/>
          <p:nvPr/>
        </p:nvSpPr>
        <p:spPr bwMode="auto">
          <a:xfrm>
            <a:off x="6105910" y="3429000"/>
            <a:ext cx="1441343" cy="1421969"/>
          </a:xfrm>
          <a:prstGeom prst="rect">
            <a:avLst/>
          </a:prstGeom>
          <a:noFill/>
          <a:ln w="12700">
            <a:solidFill>
              <a:schemeClr val="tx1"/>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18" name="Straight Connector 17">
            <a:extLst>
              <a:ext uri="{FF2B5EF4-FFF2-40B4-BE49-F238E27FC236}">
                <a16:creationId xmlns:a16="http://schemas.microsoft.com/office/drawing/2014/main" id="{96FEA926-EDC4-6716-DE61-C59EC02F4D0B}"/>
              </a:ext>
            </a:extLst>
          </p:cNvPr>
          <p:cNvCxnSpPr>
            <a:cxnSpLocks/>
          </p:cNvCxnSpPr>
          <p:nvPr/>
        </p:nvCxnSpPr>
        <p:spPr>
          <a:xfrm flipV="1">
            <a:off x="7570263" y="1495466"/>
            <a:ext cx="1104933" cy="1933534"/>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3909D4C8-460F-BEA0-B0D6-9537A77D08BA}"/>
              </a:ext>
            </a:extLst>
          </p:cNvPr>
          <p:cNvCxnSpPr>
            <a:cxnSpLocks/>
          </p:cNvCxnSpPr>
          <p:nvPr/>
        </p:nvCxnSpPr>
        <p:spPr>
          <a:xfrm flipH="1" flipV="1">
            <a:off x="7547253" y="4850969"/>
            <a:ext cx="1127943" cy="1051148"/>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D065539E-3230-A8FA-CDFD-8E9BFB7C38A9}"/>
              </a:ext>
            </a:extLst>
          </p:cNvPr>
          <p:cNvSpPr txBox="1"/>
          <p:nvPr/>
        </p:nvSpPr>
        <p:spPr>
          <a:xfrm>
            <a:off x="63063" y="1868379"/>
            <a:ext cx="5220295" cy="3785652"/>
          </a:xfrm>
          <a:prstGeom prst="rect">
            <a:avLst/>
          </a:prstGeom>
          <a:noFill/>
        </p:spPr>
        <p:txBody>
          <a:bodyPr wrap="square" rtlCol="0">
            <a:spAutoFit/>
          </a:bodyPr>
          <a:lstStyle/>
          <a:p>
            <a:r>
              <a:rPr lang="en-US" sz="2000" dirty="0">
                <a:solidFill>
                  <a:srgbClr val="000000"/>
                </a:solidFill>
              </a:rPr>
              <a:t>Mentality of designing CHILLAX TPC:</a:t>
            </a:r>
          </a:p>
          <a:p>
            <a:endParaRPr lang="en-US" sz="2000" dirty="0">
              <a:solidFill>
                <a:srgbClr val="000000"/>
              </a:solidFill>
            </a:endParaRPr>
          </a:p>
          <a:p>
            <a:pPr marL="457200" indent="-457200">
              <a:buAutoNum type="arabicPeriod"/>
            </a:pPr>
            <a:r>
              <a:rPr lang="en-US" sz="2000" dirty="0">
                <a:solidFill>
                  <a:srgbClr val="000000"/>
                </a:solidFill>
              </a:rPr>
              <a:t>Radius of active volume is constrained by HV feedthroughs, height is constrained by relation to radius (too small is a waste, too tall is diminishing returns with poor light collection efficiency)</a:t>
            </a:r>
          </a:p>
          <a:p>
            <a:pPr marL="457200" indent="-457200">
              <a:buAutoNum type="arabicPeriod"/>
            </a:pPr>
            <a:r>
              <a:rPr lang="en-US" sz="2000" dirty="0">
                <a:solidFill>
                  <a:srgbClr val="000000"/>
                </a:solidFill>
              </a:rPr>
              <a:t>Design + order some TPC components, custom make other parts myself (LOTS of thought)</a:t>
            </a:r>
          </a:p>
          <a:p>
            <a:pPr marL="457200" indent="-457200">
              <a:buAutoNum type="arabicPeriod"/>
            </a:pPr>
            <a:r>
              <a:rPr lang="en-US" sz="2000" dirty="0">
                <a:solidFill>
                  <a:srgbClr val="000000"/>
                </a:solidFill>
              </a:rPr>
              <a:t>Determine max amount of SiPMs that could fit in CHILLAX then design + fabricate boards</a:t>
            </a:r>
          </a:p>
        </p:txBody>
      </p:sp>
    </p:spTree>
    <p:extLst>
      <p:ext uri="{BB962C8B-B14F-4D97-AF65-F5344CB8AC3E}">
        <p14:creationId xmlns:p14="http://schemas.microsoft.com/office/powerpoint/2010/main" val="12774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28CAB3C7-C34B-5B8C-E09D-F350A4E91F1B}"/>
              </a:ext>
            </a:extLst>
          </p:cNvPr>
          <p:cNvSpPr txBox="1">
            <a:spLocks/>
          </p:cNvSpPr>
          <p:nvPr/>
        </p:nvSpPr>
        <p:spPr>
          <a:xfrm>
            <a:off x="609600" y="219514"/>
            <a:ext cx="11244943" cy="1008771"/>
          </a:xfrm>
          <a:prstGeom prst="rect">
            <a:avLst/>
          </a:prstGeom>
        </p:spPr>
        <p:txBody>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a:r>
              <a:rPr lang="en-US" b="0" dirty="0"/>
              <a:t>About Me</a:t>
            </a:r>
          </a:p>
        </p:txBody>
      </p:sp>
      <p:sp>
        <p:nvSpPr>
          <p:cNvPr id="3" name="Google Shape;34;g26a46445172_0_6">
            <a:extLst>
              <a:ext uri="{FF2B5EF4-FFF2-40B4-BE49-F238E27FC236}">
                <a16:creationId xmlns:a16="http://schemas.microsoft.com/office/drawing/2014/main" id="{3D27159A-6D81-500B-060C-A2EE9D60C320}"/>
              </a:ext>
            </a:extLst>
          </p:cNvPr>
          <p:cNvSpPr txBox="1"/>
          <p:nvPr/>
        </p:nvSpPr>
        <p:spPr>
          <a:xfrm>
            <a:off x="82671" y="4601162"/>
            <a:ext cx="4783619" cy="178488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b="1" dirty="0">
                <a:solidFill>
                  <a:srgbClr val="222222"/>
                </a:solidFill>
              </a:rPr>
              <a:t>Name: James Kingston, 5</a:t>
            </a:r>
            <a:r>
              <a:rPr lang="en-US" b="1" baseline="30000" dirty="0">
                <a:solidFill>
                  <a:srgbClr val="222222"/>
                </a:solidFill>
              </a:rPr>
              <a:t>th</a:t>
            </a:r>
            <a:r>
              <a:rPr lang="en-US" b="1" dirty="0">
                <a:solidFill>
                  <a:srgbClr val="222222"/>
                </a:solidFill>
              </a:rPr>
              <a:t> year PhD Student</a:t>
            </a:r>
          </a:p>
          <a:p>
            <a:pPr marL="0" lvl="0" indent="0" algn="l" rtl="0">
              <a:lnSpc>
                <a:spcPct val="100000"/>
              </a:lnSpc>
              <a:spcBef>
                <a:spcPts val="0"/>
              </a:spcBef>
              <a:spcAft>
                <a:spcPts val="0"/>
              </a:spcAft>
              <a:buNone/>
            </a:pPr>
            <a:r>
              <a:rPr lang="en-US" b="1" dirty="0">
                <a:solidFill>
                  <a:srgbClr val="222222"/>
                </a:solidFill>
              </a:rPr>
              <a:t>HEPCAT: Winter 2023 Fellow</a:t>
            </a:r>
            <a:endParaRPr b="1" dirty="0">
              <a:solidFill>
                <a:srgbClr val="222222"/>
              </a:solidFill>
            </a:endParaRPr>
          </a:p>
          <a:p>
            <a:pPr marL="0" lvl="0" indent="0" algn="l" rtl="0">
              <a:lnSpc>
                <a:spcPct val="100000"/>
              </a:lnSpc>
              <a:spcBef>
                <a:spcPts val="0"/>
              </a:spcBef>
              <a:spcAft>
                <a:spcPts val="0"/>
              </a:spcAft>
              <a:buNone/>
            </a:pPr>
            <a:r>
              <a:rPr lang="en-US" b="1" dirty="0">
                <a:solidFill>
                  <a:srgbClr val="222222"/>
                </a:solidFill>
              </a:rPr>
              <a:t>Institution: University of California, Davis</a:t>
            </a:r>
            <a:endParaRPr b="1" dirty="0">
              <a:solidFill>
                <a:srgbClr val="222222"/>
              </a:solidFill>
            </a:endParaRPr>
          </a:p>
          <a:p>
            <a:pPr marL="0" lvl="0" indent="0" algn="l" rtl="0">
              <a:lnSpc>
                <a:spcPct val="100000"/>
              </a:lnSpc>
              <a:spcBef>
                <a:spcPts val="0"/>
              </a:spcBef>
              <a:spcAft>
                <a:spcPts val="0"/>
              </a:spcAft>
              <a:buNone/>
            </a:pPr>
            <a:r>
              <a:rPr lang="en-US" b="1" dirty="0">
                <a:solidFill>
                  <a:srgbClr val="222222"/>
                </a:solidFill>
              </a:rPr>
              <a:t>Academic Advisor: Mani Tripathi</a:t>
            </a:r>
            <a:endParaRPr b="1" dirty="0">
              <a:solidFill>
                <a:srgbClr val="222222"/>
              </a:solidFill>
            </a:endParaRPr>
          </a:p>
          <a:p>
            <a:pPr marL="0" lvl="0" indent="0" algn="l" rtl="0">
              <a:lnSpc>
                <a:spcPct val="100000"/>
              </a:lnSpc>
              <a:spcBef>
                <a:spcPts val="0"/>
              </a:spcBef>
              <a:spcAft>
                <a:spcPts val="0"/>
              </a:spcAft>
              <a:buNone/>
            </a:pPr>
            <a:r>
              <a:rPr lang="en-US" b="1" dirty="0">
                <a:solidFill>
                  <a:srgbClr val="222222"/>
                </a:solidFill>
              </a:rPr>
              <a:t>Lab Mentor &amp; Partner Laboratory: Jingke Xu, LLNL</a:t>
            </a:r>
            <a:endParaRPr sz="1500" dirty="0"/>
          </a:p>
        </p:txBody>
      </p:sp>
      <p:pic>
        <p:nvPicPr>
          <p:cNvPr id="4" name="Picture 3" descr="A person standing in a factory&#10;&#10;Description automatically generated">
            <a:extLst>
              <a:ext uri="{FF2B5EF4-FFF2-40B4-BE49-F238E27FC236}">
                <a16:creationId xmlns:a16="http://schemas.microsoft.com/office/drawing/2014/main" id="{807BA6F7-F7DC-9FB0-7518-58930A91BDFF}"/>
              </a:ext>
            </a:extLst>
          </p:cNvPr>
          <p:cNvPicPr>
            <a:picLocks noChangeAspect="1"/>
          </p:cNvPicPr>
          <p:nvPr/>
        </p:nvPicPr>
        <p:blipFill rotWithShape="1">
          <a:blip r:embed="rId2"/>
          <a:srcRect l="27664"/>
          <a:stretch/>
        </p:blipFill>
        <p:spPr>
          <a:xfrm>
            <a:off x="156411" y="1342159"/>
            <a:ext cx="4111956" cy="3200806"/>
          </a:xfrm>
          <a:prstGeom prst="rect">
            <a:avLst/>
          </a:prstGeom>
        </p:spPr>
      </p:pic>
      <p:sp>
        <p:nvSpPr>
          <p:cNvPr id="5" name="TextBox 4">
            <a:extLst>
              <a:ext uri="{FF2B5EF4-FFF2-40B4-BE49-F238E27FC236}">
                <a16:creationId xmlns:a16="http://schemas.microsoft.com/office/drawing/2014/main" id="{834C7EF2-3577-90E8-812A-9B181ED6B9C0}"/>
              </a:ext>
            </a:extLst>
          </p:cNvPr>
          <p:cNvSpPr txBox="1"/>
          <p:nvPr/>
        </p:nvSpPr>
        <p:spPr>
          <a:xfrm>
            <a:off x="4724716" y="2084931"/>
            <a:ext cx="4395019" cy="1569660"/>
          </a:xfrm>
          <a:prstGeom prst="rect">
            <a:avLst/>
          </a:prstGeom>
          <a:noFill/>
        </p:spPr>
        <p:txBody>
          <a:bodyPr wrap="square" rtlCol="0">
            <a:spAutoFit/>
          </a:bodyPr>
          <a:lstStyle/>
          <a:p>
            <a:r>
              <a:rPr lang="en-US" sz="3200" dirty="0"/>
              <a:t>Noble Liquid R&amp;D at LLNL for rare event searches (dark matter, neutrinos)</a:t>
            </a:r>
          </a:p>
        </p:txBody>
      </p:sp>
      <p:pic>
        <p:nvPicPr>
          <p:cNvPr id="3074" name="Picture 2" descr="Xenon Museum-grade sample">
            <a:extLst>
              <a:ext uri="{FF2B5EF4-FFF2-40B4-BE49-F238E27FC236}">
                <a16:creationId xmlns:a16="http://schemas.microsoft.com/office/drawing/2014/main" id="{B382E54F-C37B-B4B4-60B4-301364BF3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1376" y="3818641"/>
            <a:ext cx="2244213" cy="22442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rgon Museum-grade sample">
            <a:extLst>
              <a:ext uri="{FF2B5EF4-FFF2-40B4-BE49-F238E27FC236}">
                <a16:creationId xmlns:a16="http://schemas.microsoft.com/office/drawing/2014/main" id="{8D3A9A24-BCFD-9A44-3489-E70AF8F0BD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0990" y="1352669"/>
            <a:ext cx="2244213" cy="22442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7080B386-12D6-CB96-B632-B063B6D95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446" y="4511237"/>
            <a:ext cx="3142516" cy="155161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Feynman diagram of the CENNS process. | Download Scientific Diagram">
            <a:extLst>
              <a:ext uri="{FF2B5EF4-FFF2-40B4-BE49-F238E27FC236}">
                <a16:creationId xmlns:a16="http://schemas.microsoft.com/office/drawing/2014/main" id="{C0E33880-B3C0-62A9-633D-ABA547FA5E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716" y="4511237"/>
            <a:ext cx="1502837" cy="1698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593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1ECD0C-A4FE-A8D8-E863-5F3A73D726E4}"/>
              </a:ext>
            </a:extLst>
          </p:cNvPr>
          <p:cNvSpPr txBox="1"/>
          <p:nvPr/>
        </p:nvSpPr>
        <p:spPr>
          <a:xfrm>
            <a:off x="999239" y="295693"/>
            <a:ext cx="10501461" cy="584775"/>
          </a:xfrm>
          <a:prstGeom prst="rect">
            <a:avLst/>
          </a:prstGeom>
          <a:noFill/>
        </p:spPr>
        <p:txBody>
          <a:bodyPr wrap="square" rtlCol="0">
            <a:spAutoFit/>
          </a:bodyPr>
          <a:lstStyle/>
          <a:p>
            <a:pPr algn="ctr"/>
            <a:r>
              <a:rPr lang="en-US" sz="3200" dirty="0">
                <a:solidFill>
                  <a:schemeClr val="accent1">
                    <a:lumMod val="75000"/>
                  </a:schemeClr>
                </a:solidFill>
              </a:rPr>
              <a:t>An Aside: Other Stuff Done in 2023</a:t>
            </a:r>
          </a:p>
        </p:txBody>
      </p:sp>
      <p:sp>
        <p:nvSpPr>
          <p:cNvPr id="3" name="TextBox 2">
            <a:extLst>
              <a:ext uri="{FF2B5EF4-FFF2-40B4-BE49-F238E27FC236}">
                <a16:creationId xmlns:a16="http://schemas.microsoft.com/office/drawing/2014/main" id="{38010F2D-7806-E15B-5906-9AFE2547B64A}"/>
              </a:ext>
            </a:extLst>
          </p:cNvPr>
          <p:cNvSpPr txBox="1"/>
          <p:nvPr/>
        </p:nvSpPr>
        <p:spPr>
          <a:xfrm>
            <a:off x="220719" y="4601068"/>
            <a:ext cx="5433847" cy="1323439"/>
          </a:xfrm>
          <a:prstGeom prst="rect">
            <a:avLst/>
          </a:prstGeom>
          <a:noFill/>
        </p:spPr>
        <p:txBody>
          <a:bodyPr wrap="square" rtlCol="0">
            <a:spAutoFit/>
          </a:bodyPr>
          <a:lstStyle/>
          <a:p>
            <a:r>
              <a:rPr lang="en-US" sz="2000" dirty="0">
                <a:solidFill>
                  <a:srgbClr val="000000"/>
                </a:solidFill>
              </a:rPr>
              <a:t>Complete overhaul / redesign of slow control wiring + hardware and upgrades to software to allow more advanced features (multiple mass flow controllers, multiple power supplies, and more)</a:t>
            </a:r>
          </a:p>
        </p:txBody>
      </p:sp>
      <p:sp>
        <p:nvSpPr>
          <p:cNvPr id="4" name="TextBox 3">
            <a:extLst>
              <a:ext uri="{FF2B5EF4-FFF2-40B4-BE49-F238E27FC236}">
                <a16:creationId xmlns:a16="http://schemas.microsoft.com/office/drawing/2014/main" id="{FA1370BC-C1B4-3024-AD28-AB2593724A6D}"/>
              </a:ext>
            </a:extLst>
          </p:cNvPr>
          <p:cNvSpPr txBox="1"/>
          <p:nvPr/>
        </p:nvSpPr>
        <p:spPr>
          <a:xfrm>
            <a:off x="5833243" y="1290310"/>
            <a:ext cx="6348248" cy="5016758"/>
          </a:xfrm>
          <a:prstGeom prst="rect">
            <a:avLst/>
          </a:prstGeom>
          <a:noFill/>
        </p:spPr>
        <p:txBody>
          <a:bodyPr wrap="square" rtlCol="0">
            <a:spAutoFit/>
          </a:bodyPr>
          <a:lstStyle/>
          <a:p>
            <a:r>
              <a:rPr lang="en-US" sz="2000" dirty="0">
                <a:solidFill>
                  <a:srgbClr val="000000"/>
                </a:solidFill>
              </a:rPr>
              <a:t>CHILLAX Run 14 (December 2023):</a:t>
            </a:r>
          </a:p>
          <a:p>
            <a:pPr marL="342900" indent="-342900">
              <a:buFont typeface="Arial" panose="020B0604020202020204" pitchFamily="34" charset="0"/>
              <a:buChar char="•"/>
            </a:pPr>
            <a:r>
              <a:rPr lang="en-US" sz="2000" dirty="0">
                <a:solidFill>
                  <a:srgbClr val="000000"/>
                </a:solidFill>
              </a:rPr>
              <a:t>New HV feedthroughs (no TPC)</a:t>
            </a:r>
          </a:p>
          <a:p>
            <a:pPr marL="342900" indent="-342900">
              <a:buFont typeface="Arial" panose="020B0604020202020204" pitchFamily="34" charset="0"/>
              <a:buChar char="•"/>
            </a:pPr>
            <a:r>
              <a:rPr lang="en-US" sz="2000" dirty="0">
                <a:solidFill>
                  <a:srgbClr val="000000"/>
                </a:solidFill>
              </a:rPr>
              <a:t>Test upgraded SC hardware/software </a:t>
            </a:r>
          </a:p>
          <a:p>
            <a:pPr marL="342900" indent="-342900">
              <a:buFont typeface="Arial" panose="020B0604020202020204" pitchFamily="34" charset="0"/>
              <a:buChar char="•"/>
            </a:pPr>
            <a:r>
              <a:rPr lang="en-US" sz="2000" dirty="0">
                <a:solidFill>
                  <a:srgbClr val="000000"/>
                </a:solidFill>
              </a:rPr>
              <a:t>Modified plumbing + other hardware</a:t>
            </a:r>
          </a:p>
          <a:p>
            <a:pPr marL="342900" indent="-342900">
              <a:buFont typeface="Arial" panose="020B0604020202020204" pitchFamily="34" charset="0"/>
              <a:buChar char="•"/>
            </a:pPr>
            <a:r>
              <a:rPr lang="en-US" sz="2000" dirty="0">
                <a:solidFill>
                  <a:srgbClr val="000000"/>
                </a:solidFill>
              </a:rPr>
              <a:t>Turn on HV for first time in pure </a:t>
            </a:r>
            <a:r>
              <a:rPr lang="en-US" sz="2000" dirty="0" err="1">
                <a:solidFill>
                  <a:srgbClr val="000000"/>
                </a:solidFill>
              </a:rPr>
              <a:t>LAr</a:t>
            </a:r>
            <a:r>
              <a:rPr lang="en-US" sz="2000" dirty="0">
                <a:solidFill>
                  <a:srgbClr val="000000"/>
                </a:solidFill>
              </a:rPr>
              <a:t>, -20 kV on each feedthrough (stable!)</a:t>
            </a:r>
          </a:p>
          <a:p>
            <a:pPr marL="342900" indent="-342900">
              <a:buFont typeface="Arial" panose="020B0604020202020204" pitchFamily="34" charset="0"/>
              <a:buChar char="•"/>
            </a:pPr>
            <a:r>
              <a:rPr lang="en-US" sz="2000" dirty="0">
                <a:solidFill>
                  <a:srgbClr val="000000"/>
                </a:solidFill>
              </a:rPr>
              <a:t>Over twice amount of </a:t>
            </a:r>
            <a:r>
              <a:rPr lang="en-US" sz="2000" dirty="0" err="1">
                <a:solidFill>
                  <a:srgbClr val="000000"/>
                </a:solidFill>
              </a:rPr>
              <a:t>LAr</a:t>
            </a:r>
            <a:r>
              <a:rPr lang="en-US" sz="2000" dirty="0">
                <a:solidFill>
                  <a:srgbClr val="000000"/>
                </a:solidFill>
              </a:rPr>
              <a:t> condensation than before to accommodate desired liquid levels</a:t>
            </a:r>
          </a:p>
          <a:p>
            <a:pPr marL="342900" indent="-342900">
              <a:buFontTx/>
              <a:buChar char="-"/>
            </a:pPr>
            <a:endParaRPr lang="en-US" sz="2000" dirty="0">
              <a:solidFill>
                <a:srgbClr val="000000"/>
              </a:solidFill>
            </a:endParaRPr>
          </a:p>
          <a:p>
            <a:r>
              <a:rPr lang="en-US" sz="2000" dirty="0">
                <a:solidFill>
                  <a:srgbClr val="000000"/>
                </a:solidFill>
              </a:rPr>
              <a:t>Uncovered issues:</a:t>
            </a:r>
          </a:p>
          <a:p>
            <a:pPr marL="342900" indent="-342900">
              <a:buFont typeface="Arial" panose="020B0604020202020204" pitchFamily="34" charset="0"/>
              <a:buChar char="•"/>
            </a:pPr>
            <a:r>
              <a:rPr lang="en-US" sz="2000" dirty="0">
                <a:solidFill>
                  <a:srgbClr val="000000"/>
                </a:solidFill>
              </a:rPr>
              <a:t>Leaky thermosyphon, could not cool down top flange to </a:t>
            </a:r>
            <a:r>
              <a:rPr lang="en-US" sz="2000" dirty="0" err="1">
                <a:solidFill>
                  <a:srgbClr val="000000"/>
                </a:solidFill>
              </a:rPr>
              <a:t>LAr</a:t>
            </a:r>
            <a:r>
              <a:rPr lang="en-US" sz="2000" dirty="0">
                <a:solidFill>
                  <a:srgbClr val="000000"/>
                </a:solidFill>
              </a:rPr>
              <a:t> temp</a:t>
            </a:r>
          </a:p>
          <a:p>
            <a:pPr marL="342900" indent="-342900">
              <a:buFont typeface="Arial" panose="020B0604020202020204" pitchFamily="34" charset="0"/>
              <a:buChar char="•"/>
            </a:pPr>
            <a:r>
              <a:rPr lang="en-US" sz="2000" dirty="0">
                <a:solidFill>
                  <a:srgbClr val="000000"/>
                </a:solidFill>
              </a:rPr>
              <a:t>Leaky memory and unreliable connection with Keithley </a:t>
            </a:r>
            <a:r>
              <a:rPr lang="en-US" sz="2000" dirty="0" err="1">
                <a:solidFill>
                  <a:srgbClr val="000000"/>
                </a:solidFill>
              </a:rPr>
              <a:t>daq</a:t>
            </a:r>
            <a:r>
              <a:rPr lang="en-US" sz="2000" dirty="0">
                <a:solidFill>
                  <a:srgbClr val="000000"/>
                </a:solidFill>
              </a:rPr>
              <a:t> and Keysight power supply</a:t>
            </a:r>
          </a:p>
          <a:p>
            <a:pPr marL="342900" indent="-342900">
              <a:buFont typeface="Arial" panose="020B0604020202020204" pitchFamily="34" charset="0"/>
              <a:buChar char="•"/>
            </a:pPr>
            <a:r>
              <a:rPr lang="en-US" sz="2000" dirty="0">
                <a:solidFill>
                  <a:srgbClr val="000000"/>
                </a:solidFill>
              </a:rPr>
              <a:t>Heat leak from cryostat bottom, O(10) bubbles from bottom of cryostat, unacceptable for eventual TPC</a:t>
            </a:r>
          </a:p>
        </p:txBody>
      </p:sp>
      <p:pic>
        <p:nvPicPr>
          <p:cNvPr id="4098" name="Picture 2">
            <a:extLst>
              <a:ext uri="{FF2B5EF4-FFF2-40B4-BE49-F238E27FC236}">
                <a16:creationId xmlns:a16="http://schemas.microsoft.com/office/drawing/2014/main" id="{DAB461C5-C557-4118-5C36-C65331B68E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79" t="12839" r="18326" b="18814"/>
          <a:stretch/>
        </p:blipFill>
        <p:spPr bwMode="auto">
          <a:xfrm>
            <a:off x="94596" y="1367061"/>
            <a:ext cx="2259722" cy="31394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79998EA-4E7F-A4CD-80DF-A9EF95ACE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2995" y="1414358"/>
            <a:ext cx="2354561" cy="3139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890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8E66B6-3E77-A57C-E86D-426577390CA1}"/>
              </a:ext>
            </a:extLst>
          </p:cNvPr>
          <p:cNvSpPr txBox="1"/>
          <p:nvPr/>
        </p:nvSpPr>
        <p:spPr>
          <a:xfrm>
            <a:off x="757501" y="241417"/>
            <a:ext cx="10501461" cy="584775"/>
          </a:xfrm>
          <a:prstGeom prst="rect">
            <a:avLst/>
          </a:prstGeom>
          <a:noFill/>
        </p:spPr>
        <p:txBody>
          <a:bodyPr wrap="square" rtlCol="0">
            <a:spAutoFit/>
          </a:bodyPr>
          <a:lstStyle/>
          <a:p>
            <a:pPr algn="ctr"/>
            <a:r>
              <a:rPr lang="en-US" sz="3200" dirty="0">
                <a:solidFill>
                  <a:schemeClr val="accent1">
                    <a:lumMod val="75000"/>
                  </a:schemeClr>
                </a:solidFill>
              </a:rPr>
              <a:t>First tasks in 2024: Fixing Issues from Run 14</a:t>
            </a:r>
          </a:p>
        </p:txBody>
      </p:sp>
      <p:pic>
        <p:nvPicPr>
          <p:cNvPr id="5" name="Picture 4" descr="A person holding a piece of foil&#10;&#10;Description automatically generated">
            <a:extLst>
              <a:ext uri="{FF2B5EF4-FFF2-40B4-BE49-F238E27FC236}">
                <a16:creationId xmlns:a16="http://schemas.microsoft.com/office/drawing/2014/main" id="{284BC21C-170D-D446-DC76-9B62037FA83B}"/>
              </a:ext>
            </a:extLst>
          </p:cNvPr>
          <p:cNvPicPr>
            <a:picLocks noChangeAspect="1"/>
          </p:cNvPicPr>
          <p:nvPr/>
        </p:nvPicPr>
        <p:blipFill>
          <a:blip r:embed="rId3"/>
          <a:srcRect l="26514"/>
          <a:stretch/>
        </p:blipFill>
        <p:spPr>
          <a:xfrm rot="5400000">
            <a:off x="-57396" y="2555340"/>
            <a:ext cx="3008748" cy="2305374"/>
          </a:xfrm>
          <a:prstGeom prst="rect">
            <a:avLst/>
          </a:prstGeom>
        </p:spPr>
      </p:pic>
      <p:sp>
        <p:nvSpPr>
          <p:cNvPr id="6" name="TextBox 5">
            <a:extLst>
              <a:ext uri="{FF2B5EF4-FFF2-40B4-BE49-F238E27FC236}">
                <a16:creationId xmlns:a16="http://schemas.microsoft.com/office/drawing/2014/main" id="{27C9CFC1-3AB1-54DF-D1FC-D40D9B29EF0E}"/>
              </a:ext>
            </a:extLst>
          </p:cNvPr>
          <p:cNvSpPr txBox="1"/>
          <p:nvPr/>
        </p:nvSpPr>
        <p:spPr>
          <a:xfrm>
            <a:off x="198876" y="5420834"/>
            <a:ext cx="3379074" cy="707886"/>
          </a:xfrm>
          <a:prstGeom prst="rect">
            <a:avLst/>
          </a:prstGeom>
          <a:noFill/>
        </p:spPr>
        <p:txBody>
          <a:bodyPr wrap="square" rtlCol="0">
            <a:spAutoFit/>
          </a:bodyPr>
          <a:lstStyle/>
          <a:p>
            <a:r>
              <a:rPr lang="en-US" sz="2000" dirty="0">
                <a:solidFill>
                  <a:srgbClr val="000000"/>
                </a:solidFill>
              </a:rPr>
              <a:t>Superior MLI for bubbling issue (Jianyang for scale)</a:t>
            </a:r>
          </a:p>
        </p:txBody>
      </p:sp>
      <p:pic>
        <p:nvPicPr>
          <p:cNvPr id="8" name="Picture 7" descr="A close-up of a machine&#10;&#10;Description automatically generated">
            <a:extLst>
              <a:ext uri="{FF2B5EF4-FFF2-40B4-BE49-F238E27FC236}">
                <a16:creationId xmlns:a16="http://schemas.microsoft.com/office/drawing/2014/main" id="{DAEA4F22-81D2-9ECE-15BD-22AD653BEBF3}"/>
              </a:ext>
            </a:extLst>
          </p:cNvPr>
          <p:cNvPicPr>
            <a:picLocks noChangeAspect="1"/>
          </p:cNvPicPr>
          <p:nvPr/>
        </p:nvPicPr>
        <p:blipFill>
          <a:blip r:embed="rId4"/>
          <a:stretch>
            <a:fillRect/>
          </a:stretch>
        </p:blipFill>
        <p:spPr>
          <a:xfrm rot="5400000">
            <a:off x="1997218" y="2509352"/>
            <a:ext cx="3428998" cy="1930770"/>
          </a:xfrm>
          <a:prstGeom prst="rect">
            <a:avLst/>
          </a:prstGeom>
        </p:spPr>
      </p:pic>
      <p:pic>
        <p:nvPicPr>
          <p:cNvPr id="1026" name="Picture 2">
            <a:extLst>
              <a:ext uri="{FF2B5EF4-FFF2-40B4-BE49-F238E27FC236}">
                <a16:creationId xmlns:a16="http://schemas.microsoft.com/office/drawing/2014/main" id="{1B76E1F9-C9EA-4D54-D20D-86EB93227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7121" y="2629976"/>
            <a:ext cx="3668110" cy="27510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FCC58A2-C441-F366-500F-028407B0B0A7}"/>
              </a:ext>
            </a:extLst>
          </p:cNvPr>
          <p:cNvSpPr txBox="1"/>
          <p:nvPr/>
        </p:nvSpPr>
        <p:spPr>
          <a:xfrm>
            <a:off x="5001621" y="1864038"/>
            <a:ext cx="3668110" cy="707886"/>
          </a:xfrm>
          <a:prstGeom prst="rect">
            <a:avLst/>
          </a:prstGeom>
          <a:noFill/>
        </p:spPr>
        <p:txBody>
          <a:bodyPr wrap="square" rtlCol="0">
            <a:spAutoFit/>
          </a:bodyPr>
          <a:lstStyle/>
          <a:p>
            <a:r>
              <a:rPr lang="en-US" sz="2000" dirty="0">
                <a:solidFill>
                  <a:srgbClr val="000000"/>
                </a:solidFill>
              </a:rPr>
              <a:t>Remaking upper TS condensation volume (Alec for scale)</a:t>
            </a:r>
          </a:p>
        </p:txBody>
      </p:sp>
      <p:sp>
        <p:nvSpPr>
          <p:cNvPr id="10" name="TextBox 9">
            <a:extLst>
              <a:ext uri="{FF2B5EF4-FFF2-40B4-BE49-F238E27FC236}">
                <a16:creationId xmlns:a16="http://schemas.microsoft.com/office/drawing/2014/main" id="{6DE86B0B-41CA-6588-A5B6-F7B51ADB5289}"/>
              </a:ext>
            </a:extLst>
          </p:cNvPr>
          <p:cNvSpPr txBox="1"/>
          <p:nvPr/>
        </p:nvSpPr>
        <p:spPr>
          <a:xfrm>
            <a:off x="9056784" y="2666662"/>
            <a:ext cx="2936339" cy="2554545"/>
          </a:xfrm>
          <a:prstGeom prst="rect">
            <a:avLst/>
          </a:prstGeom>
          <a:noFill/>
        </p:spPr>
        <p:txBody>
          <a:bodyPr wrap="square" rtlCol="0">
            <a:spAutoFit/>
          </a:bodyPr>
          <a:lstStyle/>
          <a:p>
            <a:r>
              <a:rPr lang="en-US" sz="2000" dirty="0">
                <a:solidFill>
                  <a:srgbClr val="000000"/>
                </a:solidFill>
              </a:rPr>
              <a:t>Revised SC code to utilize less memory, added feature to check for and destroy serial connections with lost connections and rebuild them, upgraded SC computer to have twice the memory, and more…</a:t>
            </a:r>
          </a:p>
        </p:txBody>
      </p:sp>
    </p:spTree>
    <p:extLst>
      <p:ext uri="{BB962C8B-B14F-4D97-AF65-F5344CB8AC3E}">
        <p14:creationId xmlns:p14="http://schemas.microsoft.com/office/powerpoint/2010/main" val="3197295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8524C7-5ED6-2CD7-B337-DE6A7602D813}"/>
              </a:ext>
            </a:extLst>
          </p:cNvPr>
          <p:cNvSpPr txBox="1"/>
          <p:nvPr/>
        </p:nvSpPr>
        <p:spPr>
          <a:xfrm>
            <a:off x="708257" y="367541"/>
            <a:ext cx="10775486" cy="584775"/>
          </a:xfrm>
          <a:prstGeom prst="rect">
            <a:avLst/>
          </a:prstGeom>
          <a:noFill/>
        </p:spPr>
        <p:txBody>
          <a:bodyPr wrap="square" rtlCol="0">
            <a:spAutoFit/>
          </a:bodyPr>
          <a:lstStyle/>
          <a:p>
            <a:pPr algn="ctr"/>
            <a:r>
              <a:rPr lang="en-US" sz="3200" dirty="0">
                <a:solidFill>
                  <a:schemeClr val="accent1">
                    <a:lumMod val="75000"/>
                  </a:schemeClr>
                </a:solidFill>
              </a:rPr>
              <a:t>CHILLAX Run 15 (March 2024 – June 2024): Return to Xe Doping</a:t>
            </a:r>
          </a:p>
        </p:txBody>
      </p:sp>
      <p:sp>
        <p:nvSpPr>
          <p:cNvPr id="3" name="AutoShape 2">
            <a:extLst>
              <a:ext uri="{FF2B5EF4-FFF2-40B4-BE49-F238E27FC236}">
                <a16:creationId xmlns:a16="http://schemas.microsoft.com/office/drawing/2014/main" id="{55D7FB70-0D6C-649C-A9AB-1FB41A2E5A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graph showing the number of data&#10;&#10;Description automatically generated with medium confidence">
            <a:extLst>
              <a:ext uri="{FF2B5EF4-FFF2-40B4-BE49-F238E27FC236}">
                <a16:creationId xmlns:a16="http://schemas.microsoft.com/office/drawing/2014/main" id="{8A83DD2F-EF2D-EECE-6CE9-1DE5EA2B5682}"/>
              </a:ext>
            </a:extLst>
          </p:cNvPr>
          <p:cNvPicPr>
            <a:picLocks noChangeAspect="1"/>
          </p:cNvPicPr>
          <p:nvPr/>
        </p:nvPicPr>
        <p:blipFill>
          <a:blip r:embed="rId2"/>
          <a:stretch>
            <a:fillRect/>
          </a:stretch>
        </p:blipFill>
        <p:spPr>
          <a:xfrm>
            <a:off x="6614826" y="1368848"/>
            <a:ext cx="5446986" cy="3112563"/>
          </a:xfrm>
          <a:prstGeom prst="rect">
            <a:avLst/>
          </a:prstGeom>
        </p:spPr>
      </p:pic>
      <p:graphicFrame>
        <p:nvGraphicFramePr>
          <p:cNvPr id="7" name="Table 6">
            <a:extLst>
              <a:ext uri="{FF2B5EF4-FFF2-40B4-BE49-F238E27FC236}">
                <a16:creationId xmlns:a16="http://schemas.microsoft.com/office/drawing/2014/main" id="{96F591F4-9C65-9F2B-6384-BD49CC431642}"/>
              </a:ext>
            </a:extLst>
          </p:cNvPr>
          <p:cNvGraphicFramePr>
            <a:graphicFrameLocks noGrp="1"/>
          </p:cNvGraphicFramePr>
          <p:nvPr>
            <p:extLst>
              <p:ext uri="{D42A27DB-BD31-4B8C-83A1-F6EECF244321}">
                <p14:modId xmlns:p14="http://schemas.microsoft.com/office/powerpoint/2010/main" val="1476298729"/>
              </p:ext>
            </p:extLst>
          </p:nvPr>
        </p:nvGraphicFramePr>
        <p:xfrm>
          <a:off x="130188" y="2493448"/>
          <a:ext cx="6317907" cy="3824836"/>
        </p:xfrm>
        <a:graphic>
          <a:graphicData uri="http://schemas.openxmlformats.org/drawingml/2006/table">
            <a:tbl>
              <a:tblPr firstRow="1" bandRow="1">
                <a:tableStyleId>{5C22544A-7EE6-4342-B048-85BDC9FD1C3A}</a:tableStyleId>
              </a:tblPr>
              <a:tblGrid>
                <a:gridCol w="2105969">
                  <a:extLst>
                    <a:ext uri="{9D8B030D-6E8A-4147-A177-3AD203B41FA5}">
                      <a16:colId xmlns:a16="http://schemas.microsoft.com/office/drawing/2014/main" val="1062608161"/>
                    </a:ext>
                  </a:extLst>
                </a:gridCol>
                <a:gridCol w="2105969">
                  <a:extLst>
                    <a:ext uri="{9D8B030D-6E8A-4147-A177-3AD203B41FA5}">
                      <a16:colId xmlns:a16="http://schemas.microsoft.com/office/drawing/2014/main" val="1072975272"/>
                    </a:ext>
                  </a:extLst>
                </a:gridCol>
                <a:gridCol w="2105969">
                  <a:extLst>
                    <a:ext uri="{9D8B030D-6E8A-4147-A177-3AD203B41FA5}">
                      <a16:colId xmlns:a16="http://schemas.microsoft.com/office/drawing/2014/main" val="1343735084"/>
                    </a:ext>
                  </a:extLst>
                </a:gridCol>
              </a:tblGrid>
              <a:tr h="754178">
                <a:tc>
                  <a:txBody>
                    <a:bodyPr/>
                    <a:lstStyle/>
                    <a:p>
                      <a:pPr algn="ctr"/>
                      <a:endParaRPr lang="en-US" sz="2000" dirty="0"/>
                    </a:p>
                  </a:txBody>
                  <a:tcPr anchor="ctr"/>
                </a:tc>
                <a:tc>
                  <a:txBody>
                    <a:bodyPr/>
                    <a:lstStyle/>
                    <a:p>
                      <a:pPr algn="ctr"/>
                      <a:r>
                        <a:rPr lang="en-US" sz="2000" dirty="0"/>
                        <a:t>Run 13 (Published Run, 2022)</a:t>
                      </a:r>
                    </a:p>
                  </a:txBody>
                  <a:tcPr anchor="ctr"/>
                </a:tc>
                <a:tc>
                  <a:txBody>
                    <a:bodyPr/>
                    <a:lstStyle/>
                    <a:p>
                      <a:pPr algn="ctr"/>
                      <a:r>
                        <a:rPr lang="en-US" sz="2000" dirty="0"/>
                        <a:t>Run 15</a:t>
                      </a:r>
                    </a:p>
                  </a:txBody>
                  <a:tcPr anchor="ctr"/>
                </a:tc>
                <a:extLst>
                  <a:ext uri="{0D108BD9-81ED-4DB2-BD59-A6C34878D82A}">
                    <a16:rowId xmlns:a16="http://schemas.microsoft.com/office/drawing/2014/main" val="4285340627"/>
                  </a:ext>
                </a:extLst>
              </a:tr>
              <a:tr h="754178">
                <a:tc>
                  <a:txBody>
                    <a:bodyPr/>
                    <a:lstStyle/>
                    <a:p>
                      <a:pPr algn="ctr"/>
                      <a:r>
                        <a:rPr lang="en-US" sz="2000" dirty="0"/>
                        <a:t>Xenon Concentration</a:t>
                      </a:r>
                    </a:p>
                  </a:txBody>
                  <a:tcPr anchor="ctr"/>
                </a:tc>
                <a:tc>
                  <a:txBody>
                    <a:bodyPr/>
                    <a:lstStyle/>
                    <a:p>
                      <a:pPr algn="ctr"/>
                      <a:r>
                        <a:rPr lang="en-US" sz="2000" dirty="0"/>
                        <a:t>2.35% in liquid at 1.8 bar</a:t>
                      </a:r>
                    </a:p>
                    <a:p>
                      <a:pPr algn="ctr"/>
                      <a:r>
                        <a:rPr lang="en-US" sz="2000" dirty="0"/>
                        <a:t>(~30 ppm in gas);</a:t>
                      </a:r>
                    </a:p>
                  </a:txBody>
                  <a:tcPr anchor="ctr"/>
                </a:tc>
                <a:tc>
                  <a:txBody>
                    <a:bodyPr/>
                    <a:lstStyle/>
                    <a:p>
                      <a:pPr algn="ctr"/>
                      <a:r>
                        <a:rPr lang="en-US" sz="2000" dirty="0"/>
                        <a:t>~5.27% in liquid at 2.125 bar</a:t>
                      </a:r>
                    </a:p>
                    <a:p>
                      <a:pPr algn="ctr"/>
                      <a:r>
                        <a:rPr lang="en-US" sz="2000" dirty="0"/>
                        <a:t>(~70 ppm in gas); </a:t>
                      </a:r>
                    </a:p>
                  </a:txBody>
                  <a:tcPr anchor="ctr"/>
                </a:tc>
                <a:extLst>
                  <a:ext uri="{0D108BD9-81ED-4DB2-BD59-A6C34878D82A}">
                    <a16:rowId xmlns:a16="http://schemas.microsoft.com/office/drawing/2014/main" val="334612395"/>
                  </a:ext>
                </a:extLst>
              </a:tr>
              <a:tr h="754178">
                <a:tc>
                  <a:txBody>
                    <a:bodyPr/>
                    <a:lstStyle/>
                    <a:p>
                      <a:pPr algn="ctr"/>
                      <a:r>
                        <a:rPr lang="en-US" sz="2000" dirty="0"/>
                        <a:t>Total Liquid Volume</a:t>
                      </a:r>
                    </a:p>
                  </a:txBody>
                  <a:tcPr anchor="ctr"/>
                </a:tc>
                <a:tc>
                  <a:txBody>
                    <a:bodyPr/>
                    <a:lstStyle/>
                    <a:p>
                      <a:pPr algn="ctr"/>
                      <a:r>
                        <a:rPr lang="en-US" sz="2000" dirty="0"/>
                        <a:t>0.687 L</a:t>
                      </a:r>
                    </a:p>
                  </a:txBody>
                  <a:tcPr anchor="ctr"/>
                </a:tc>
                <a:tc>
                  <a:txBody>
                    <a:bodyPr/>
                    <a:lstStyle/>
                    <a:p>
                      <a:pPr algn="ctr"/>
                      <a:r>
                        <a:rPr lang="en-US" sz="2000" dirty="0"/>
                        <a:t>1.414 L (over twice as much to achieve desired liquid height)</a:t>
                      </a:r>
                    </a:p>
                  </a:txBody>
                  <a:tcPr anchor="ctr"/>
                </a:tc>
                <a:extLst>
                  <a:ext uri="{0D108BD9-81ED-4DB2-BD59-A6C34878D82A}">
                    <a16:rowId xmlns:a16="http://schemas.microsoft.com/office/drawing/2014/main" val="2902389932"/>
                  </a:ext>
                </a:extLst>
              </a:tr>
              <a:tr h="754178">
                <a:tc>
                  <a:txBody>
                    <a:bodyPr/>
                    <a:lstStyle/>
                    <a:p>
                      <a:pPr algn="ctr"/>
                      <a:r>
                        <a:rPr lang="en-US" sz="2000" dirty="0"/>
                        <a:t>Timescale</a:t>
                      </a:r>
                    </a:p>
                  </a:txBody>
                  <a:tcPr anchor="ctr"/>
                </a:tc>
                <a:tc>
                  <a:txBody>
                    <a:bodyPr/>
                    <a:lstStyle/>
                    <a:p>
                      <a:pPr algn="ctr"/>
                      <a:r>
                        <a:rPr lang="en-US" sz="2000" dirty="0"/>
                        <a:t>3.5 days</a:t>
                      </a:r>
                    </a:p>
                  </a:txBody>
                  <a:tcPr anchor="ctr"/>
                </a:tc>
                <a:tc>
                  <a:txBody>
                    <a:bodyPr/>
                    <a:lstStyle/>
                    <a:p>
                      <a:pPr algn="ctr"/>
                      <a:r>
                        <a:rPr lang="en-US" sz="2000" dirty="0"/>
                        <a:t>Weeks</a:t>
                      </a:r>
                    </a:p>
                  </a:txBody>
                  <a:tcPr anchor="ctr"/>
                </a:tc>
                <a:extLst>
                  <a:ext uri="{0D108BD9-81ED-4DB2-BD59-A6C34878D82A}">
                    <a16:rowId xmlns:a16="http://schemas.microsoft.com/office/drawing/2014/main" val="4098478407"/>
                  </a:ext>
                </a:extLst>
              </a:tr>
            </a:tbl>
          </a:graphicData>
        </a:graphic>
      </p:graphicFrame>
      <p:sp>
        <p:nvSpPr>
          <p:cNvPr id="8" name="TextBox 7">
            <a:extLst>
              <a:ext uri="{FF2B5EF4-FFF2-40B4-BE49-F238E27FC236}">
                <a16:creationId xmlns:a16="http://schemas.microsoft.com/office/drawing/2014/main" id="{9983ADF3-A459-2B6A-D688-E81242730AF8}"/>
              </a:ext>
            </a:extLst>
          </p:cNvPr>
          <p:cNvSpPr txBox="1"/>
          <p:nvPr/>
        </p:nvSpPr>
        <p:spPr>
          <a:xfrm>
            <a:off x="6747641" y="4658598"/>
            <a:ext cx="4925288" cy="1477328"/>
          </a:xfrm>
          <a:prstGeom prst="rect">
            <a:avLst/>
          </a:prstGeom>
          <a:noFill/>
        </p:spPr>
        <p:txBody>
          <a:bodyPr wrap="square" rtlCol="0">
            <a:spAutoFit/>
          </a:bodyPr>
          <a:lstStyle/>
          <a:p>
            <a:pPr marL="285750" indent="-285750">
              <a:buFont typeface="Arial" panose="020B0604020202020204" pitchFamily="34" charset="0"/>
              <a:buChar char="•"/>
            </a:pPr>
            <a:r>
              <a:rPr lang="en-US" dirty="0"/>
              <a:t>Xenon Doping Periods in Gray</a:t>
            </a:r>
          </a:p>
          <a:p>
            <a:pPr marL="285750" indent="-285750">
              <a:buFont typeface="Arial" panose="020B0604020202020204" pitchFamily="34" charset="0"/>
              <a:buChar char="•"/>
            </a:pPr>
            <a:r>
              <a:rPr lang="en-US" dirty="0"/>
              <a:t>Missing data corresponds to glitches in capacitance meter and human error</a:t>
            </a:r>
          </a:p>
          <a:p>
            <a:pPr marL="285750" indent="-285750">
              <a:buFont typeface="Arial" panose="020B0604020202020204" pitchFamily="34" charset="0"/>
              <a:buChar char="•"/>
            </a:pPr>
            <a:r>
              <a:rPr lang="en-US" dirty="0"/>
              <a:t>instabilities at the end of the run correspond to a failing heater</a:t>
            </a:r>
          </a:p>
        </p:txBody>
      </p:sp>
      <p:sp>
        <p:nvSpPr>
          <p:cNvPr id="9" name="TextBox 8">
            <a:extLst>
              <a:ext uri="{FF2B5EF4-FFF2-40B4-BE49-F238E27FC236}">
                <a16:creationId xmlns:a16="http://schemas.microsoft.com/office/drawing/2014/main" id="{2771E1BA-CE99-2402-E5B6-D8EEB850B96C}"/>
              </a:ext>
            </a:extLst>
          </p:cNvPr>
          <p:cNvSpPr txBox="1"/>
          <p:nvPr/>
        </p:nvSpPr>
        <p:spPr>
          <a:xfrm>
            <a:off x="7730237" y="1555328"/>
            <a:ext cx="1608082" cy="646331"/>
          </a:xfrm>
          <a:prstGeom prst="rect">
            <a:avLst/>
          </a:prstGeom>
          <a:noFill/>
        </p:spPr>
        <p:txBody>
          <a:bodyPr wrap="square" rtlCol="0">
            <a:spAutoFit/>
          </a:bodyPr>
          <a:lstStyle/>
          <a:p>
            <a:r>
              <a:rPr lang="en-US" dirty="0"/>
              <a:t>Venting to set liquid level</a:t>
            </a:r>
          </a:p>
        </p:txBody>
      </p:sp>
      <p:sp>
        <p:nvSpPr>
          <p:cNvPr id="10" name="TextBox 9">
            <a:extLst>
              <a:ext uri="{FF2B5EF4-FFF2-40B4-BE49-F238E27FC236}">
                <a16:creationId xmlns:a16="http://schemas.microsoft.com/office/drawing/2014/main" id="{ED5D03AB-5E0F-2804-51C2-5B90A6125CF1}"/>
              </a:ext>
            </a:extLst>
          </p:cNvPr>
          <p:cNvSpPr txBox="1"/>
          <p:nvPr/>
        </p:nvSpPr>
        <p:spPr>
          <a:xfrm>
            <a:off x="282588" y="1555328"/>
            <a:ext cx="5965812" cy="646331"/>
          </a:xfrm>
          <a:prstGeom prst="rect">
            <a:avLst/>
          </a:prstGeom>
          <a:noFill/>
        </p:spPr>
        <p:txBody>
          <a:bodyPr wrap="square" rtlCol="0">
            <a:spAutoFit/>
          </a:bodyPr>
          <a:lstStyle/>
          <a:p>
            <a:r>
              <a:rPr lang="en-US" dirty="0"/>
              <a:t>Purpose of Run 15: reestablish ability to xenon dope with all the hardware upgrades from the past 1.5 years</a:t>
            </a:r>
          </a:p>
        </p:txBody>
      </p:sp>
    </p:spTree>
    <p:extLst>
      <p:ext uri="{BB962C8B-B14F-4D97-AF65-F5344CB8AC3E}">
        <p14:creationId xmlns:p14="http://schemas.microsoft.com/office/powerpoint/2010/main" val="309377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C4E06D-6F11-8F51-1649-3BC080C37EC9}"/>
              </a:ext>
            </a:extLst>
          </p:cNvPr>
          <p:cNvSpPr txBox="1"/>
          <p:nvPr/>
        </p:nvSpPr>
        <p:spPr>
          <a:xfrm>
            <a:off x="757501" y="241417"/>
            <a:ext cx="10501461" cy="584775"/>
          </a:xfrm>
          <a:prstGeom prst="rect">
            <a:avLst/>
          </a:prstGeom>
          <a:noFill/>
        </p:spPr>
        <p:txBody>
          <a:bodyPr wrap="square" rtlCol="0">
            <a:spAutoFit/>
          </a:bodyPr>
          <a:lstStyle/>
          <a:p>
            <a:pPr algn="ctr"/>
            <a:r>
              <a:rPr lang="en-US" sz="3200" dirty="0">
                <a:solidFill>
                  <a:schemeClr val="accent1">
                    <a:lumMod val="75000"/>
                  </a:schemeClr>
                </a:solidFill>
              </a:rPr>
              <a:t>Summer + Fall 2024: Prep for Run 16 (The Big One)</a:t>
            </a:r>
          </a:p>
        </p:txBody>
      </p:sp>
      <p:sp>
        <p:nvSpPr>
          <p:cNvPr id="3" name="TextBox 2">
            <a:extLst>
              <a:ext uri="{FF2B5EF4-FFF2-40B4-BE49-F238E27FC236}">
                <a16:creationId xmlns:a16="http://schemas.microsoft.com/office/drawing/2014/main" id="{00D6DCFC-688C-2F67-851C-0DC141BEA974}"/>
              </a:ext>
            </a:extLst>
          </p:cNvPr>
          <p:cNvSpPr txBox="1"/>
          <p:nvPr/>
        </p:nvSpPr>
        <p:spPr>
          <a:xfrm>
            <a:off x="587503" y="1394135"/>
            <a:ext cx="11314982" cy="461665"/>
          </a:xfrm>
          <a:prstGeom prst="rect">
            <a:avLst/>
          </a:prstGeom>
          <a:noFill/>
        </p:spPr>
        <p:txBody>
          <a:bodyPr wrap="square" rtlCol="0">
            <a:spAutoFit/>
          </a:bodyPr>
          <a:lstStyle/>
          <a:p>
            <a:r>
              <a:rPr lang="en-US" sz="2400" dirty="0"/>
              <a:t>Run 16 is when we finally install TPC + SiPMs and (hopefully) observe S2 ionization signals</a:t>
            </a:r>
          </a:p>
        </p:txBody>
      </p:sp>
      <p:pic>
        <p:nvPicPr>
          <p:cNvPr id="6" name="Picture 5" descr="A small metal grid with holes on top of a blue surface&#10;&#10;Description automatically generated with medium confidence">
            <a:extLst>
              <a:ext uri="{FF2B5EF4-FFF2-40B4-BE49-F238E27FC236}">
                <a16:creationId xmlns:a16="http://schemas.microsoft.com/office/drawing/2014/main" id="{4184327B-85D9-D3EA-25DB-B57592C758E1}"/>
              </a:ext>
            </a:extLst>
          </p:cNvPr>
          <p:cNvPicPr>
            <a:picLocks noChangeAspect="1"/>
          </p:cNvPicPr>
          <p:nvPr/>
        </p:nvPicPr>
        <p:blipFill>
          <a:blip r:embed="rId2"/>
          <a:stretch>
            <a:fillRect/>
          </a:stretch>
        </p:blipFill>
        <p:spPr>
          <a:xfrm>
            <a:off x="3040116" y="2003326"/>
            <a:ext cx="3055884" cy="3569273"/>
          </a:xfrm>
          <a:prstGeom prst="rect">
            <a:avLst/>
          </a:prstGeom>
        </p:spPr>
      </p:pic>
      <p:pic>
        <p:nvPicPr>
          <p:cNvPr id="8" name="Picture 7" descr="A computer screen shot of a computer chip&#10;&#10;Description automatically generated">
            <a:extLst>
              <a:ext uri="{FF2B5EF4-FFF2-40B4-BE49-F238E27FC236}">
                <a16:creationId xmlns:a16="http://schemas.microsoft.com/office/drawing/2014/main" id="{A3327DA4-22F2-08EA-AAE5-A2F1E259FCC2}"/>
              </a:ext>
            </a:extLst>
          </p:cNvPr>
          <p:cNvPicPr>
            <a:picLocks noChangeAspect="1"/>
          </p:cNvPicPr>
          <p:nvPr/>
        </p:nvPicPr>
        <p:blipFill>
          <a:blip r:embed="rId3"/>
          <a:stretch>
            <a:fillRect/>
          </a:stretch>
        </p:blipFill>
        <p:spPr>
          <a:xfrm rot="5400000">
            <a:off x="-309156" y="2548370"/>
            <a:ext cx="3569273" cy="2479187"/>
          </a:xfrm>
          <a:prstGeom prst="rect">
            <a:avLst/>
          </a:prstGeom>
        </p:spPr>
      </p:pic>
      <p:sp>
        <p:nvSpPr>
          <p:cNvPr id="10" name="TextBox 9">
            <a:extLst>
              <a:ext uri="{FF2B5EF4-FFF2-40B4-BE49-F238E27FC236}">
                <a16:creationId xmlns:a16="http://schemas.microsoft.com/office/drawing/2014/main" id="{6502DFA2-84CE-6A71-F750-8283EEDBD88E}"/>
              </a:ext>
            </a:extLst>
          </p:cNvPr>
          <p:cNvSpPr txBox="1"/>
          <p:nvPr/>
        </p:nvSpPr>
        <p:spPr>
          <a:xfrm>
            <a:off x="6421042" y="2086633"/>
            <a:ext cx="1387366" cy="646331"/>
          </a:xfrm>
          <a:prstGeom prst="rect">
            <a:avLst/>
          </a:prstGeom>
          <a:noFill/>
          <a:ln w="12700">
            <a:solidFill>
              <a:srgbClr val="92D050"/>
            </a:solidFill>
          </a:ln>
        </p:spPr>
        <p:txBody>
          <a:bodyPr wrap="square" rtlCol="0">
            <a:spAutoFit/>
          </a:bodyPr>
          <a:lstStyle/>
          <a:p>
            <a:r>
              <a:rPr lang="en-US" dirty="0"/>
              <a:t>No quartz window</a:t>
            </a:r>
          </a:p>
        </p:txBody>
      </p:sp>
      <p:sp>
        <p:nvSpPr>
          <p:cNvPr id="11" name="TextBox 10">
            <a:extLst>
              <a:ext uri="{FF2B5EF4-FFF2-40B4-BE49-F238E27FC236}">
                <a16:creationId xmlns:a16="http://schemas.microsoft.com/office/drawing/2014/main" id="{C46CAFE8-6981-9E81-9652-4E6225E8695E}"/>
              </a:ext>
            </a:extLst>
          </p:cNvPr>
          <p:cNvSpPr txBox="1"/>
          <p:nvPr/>
        </p:nvSpPr>
        <p:spPr>
          <a:xfrm>
            <a:off x="6244994" y="2956600"/>
            <a:ext cx="1387366" cy="646331"/>
          </a:xfrm>
          <a:prstGeom prst="rect">
            <a:avLst/>
          </a:prstGeom>
          <a:noFill/>
          <a:ln>
            <a:solidFill>
              <a:srgbClr val="92D050"/>
            </a:solidFill>
          </a:ln>
        </p:spPr>
        <p:txBody>
          <a:bodyPr wrap="square" rtlCol="0">
            <a:spAutoFit/>
          </a:bodyPr>
          <a:lstStyle/>
          <a:p>
            <a:r>
              <a:rPr lang="en-US" dirty="0"/>
              <a:t>No quartz window</a:t>
            </a:r>
          </a:p>
        </p:txBody>
      </p:sp>
      <p:sp>
        <p:nvSpPr>
          <p:cNvPr id="12" name="TextBox 11">
            <a:extLst>
              <a:ext uri="{FF2B5EF4-FFF2-40B4-BE49-F238E27FC236}">
                <a16:creationId xmlns:a16="http://schemas.microsoft.com/office/drawing/2014/main" id="{5A19FCC3-540A-E826-687B-F972F3974073}"/>
              </a:ext>
            </a:extLst>
          </p:cNvPr>
          <p:cNvSpPr txBox="1"/>
          <p:nvPr/>
        </p:nvSpPr>
        <p:spPr>
          <a:xfrm>
            <a:off x="6244994" y="3854905"/>
            <a:ext cx="1739462" cy="923330"/>
          </a:xfrm>
          <a:prstGeom prst="rect">
            <a:avLst/>
          </a:prstGeom>
          <a:noFill/>
          <a:ln>
            <a:solidFill>
              <a:srgbClr val="FF0000"/>
            </a:solidFill>
          </a:ln>
        </p:spPr>
        <p:txBody>
          <a:bodyPr wrap="square" rtlCol="0">
            <a:spAutoFit/>
          </a:bodyPr>
          <a:lstStyle/>
          <a:p>
            <a:r>
              <a:rPr lang="en-US" dirty="0"/>
              <a:t>Quartz window (should block Ar</a:t>
            </a:r>
            <a:r>
              <a:rPr lang="en-US" baseline="-25000" dirty="0"/>
              <a:t>2</a:t>
            </a:r>
            <a:r>
              <a:rPr lang="en-US" dirty="0"/>
              <a:t> light)</a:t>
            </a:r>
          </a:p>
        </p:txBody>
      </p:sp>
      <p:cxnSp>
        <p:nvCxnSpPr>
          <p:cNvPr id="14" name="Straight Arrow Connector 13">
            <a:extLst>
              <a:ext uri="{FF2B5EF4-FFF2-40B4-BE49-F238E27FC236}">
                <a16:creationId xmlns:a16="http://schemas.microsoft.com/office/drawing/2014/main" id="{0B6BF107-C6D2-67FB-610A-AA6591551B87}"/>
              </a:ext>
            </a:extLst>
          </p:cNvPr>
          <p:cNvCxnSpPr>
            <a:stCxn id="10" idx="1"/>
          </p:cNvCxnSpPr>
          <p:nvPr/>
        </p:nvCxnSpPr>
        <p:spPr>
          <a:xfrm flipH="1">
            <a:off x="4719145" y="2409799"/>
            <a:ext cx="1701897" cy="546801"/>
          </a:xfrm>
          <a:prstGeom prst="straightConnector1">
            <a:avLst/>
          </a:prstGeom>
          <a:ln w="38100" cmpd="sng">
            <a:solidFill>
              <a:srgbClr val="92D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BF46DA2-FED8-5506-B3E1-56C23D8E0988}"/>
              </a:ext>
            </a:extLst>
          </p:cNvPr>
          <p:cNvCxnSpPr>
            <a:cxnSpLocks/>
            <a:stCxn id="11" idx="1"/>
          </p:cNvCxnSpPr>
          <p:nvPr/>
        </p:nvCxnSpPr>
        <p:spPr>
          <a:xfrm flipH="1">
            <a:off x="4209393" y="3279766"/>
            <a:ext cx="2035601" cy="315716"/>
          </a:xfrm>
          <a:prstGeom prst="straightConnector1">
            <a:avLst/>
          </a:prstGeom>
          <a:ln w="38100" cmpd="sng">
            <a:solidFill>
              <a:srgbClr val="92D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DA8D866A-611F-E83D-8B06-75752F3B58AA}"/>
              </a:ext>
            </a:extLst>
          </p:cNvPr>
          <p:cNvCxnSpPr>
            <a:cxnSpLocks/>
            <a:stCxn id="12" idx="1"/>
          </p:cNvCxnSpPr>
          <p:nvPr/>
        </p:nvCxnSpPr>
        <p:spPr>
          <a:xfrm flipH="1" flipV="1">
            <a:off x="4903076" y="3984425"/>
            <a:ext cx="1341918" cy="332145"/>
          </a:xfrm>
          <a:prstGeom prst="straightConnector1">
            <a:avLst/>
          </a:prstGeom>
          <a:ln w="38100"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E4A621D0-98D7-18B9-1948-91049A3C7D7E}"/>
              </a:ext>
            </a:extLst>
          </p:cNvPr>
          <p:cNvSpPr txBox="1"/>
          <p:nvPr/>
        </p:nvSpPr>
        <p:spPr>
          <a:xfrm>
            <a:off x="325821" y="5655906"/>
            <a:ext cx="5244272" cy="646331"/>
          </a:xfrm>
          <a:prstGeom prst="rect">
            <a:avLst/>
          </a:prstGeom>
          <a:noFill/>
        </p:spPr>
        <p:txBody>
          <a:bodyPr wrap="square" rtlCol="0">
            <a:spAutoFit/>
          </a:bodyPr>
          <a:lstStyle/>
          <a:p>
            <a:r>
              <a:rPr lang="en-US" dirty="0"/>
              <a:t>SiPM top and bottom arrays (simpler scheme for first run, more details next slide)</a:t>
            </a:r>
          </a:p>
        </p:txBody>
      </p:sp>
      <p:sp>
        <p:nvSpPr>
          <p:cNvPr id="21" name="TextBox 20">
            <a:extLst>
              <a:ext uri="{FF2B5EF4-FFF2-40B4-BE49-F238E27FC236}">
                <a16:creationId xmlns:a16="http://schemas.microsoft.com/office/drawing/2014/main" id="{62FBD5A9-E3B1-6D8E-2F12-EF576530414A}"/>
              </a:ext>
            </a:extLst>
          </p:cNvPr>
          <p:cNvSpPr txBox="1"/>
          <p:nvPr/>
        </p:nvSpPr>
        <p:spPr>
          <a:xfrm>
            <a:off x="8231261" y="5387947"/>
            <a:ext cx="3671224" cy="923330"/>
          </a:xfrm>
          <a:prstGeom prst="rect">
            <a:avLst/>
          </a:prstGeom>
          <a:noFill/>
        </p:spPr>
        <p:txBody>
          <a:bodyPr wrap="square" rtlCol="0">
            <a:spAutoFit/>
          </a:bodyPr>
          <a:lstStyle/>
          <a:p>
            <a:r>
              <a:rPr lang="en-US" dirty="0"/>
              <a:t>More advanced bubble router design to prevent bubbles from disturbing liquid surface</a:t>
            </a:r>
          </a:p>
        </p:txBody>
      </p:sp>
      <p:pic>
        <p:nvPicPr>
          <p:cNvPr id="23" name="Picture 22" descr="A plastic tube with white tape&#10;&#10;Description automatically generated">
            <a:extLst>
              <a:ext uri="{FF2B5EF4-FFF2-40B4-BE49-F238E27FC236}">
                <a16:creationId xmlns:a16="http://schemas.microsoft.com/office/drawing/2014/main" id="{A5BEA307-F8A6-3FF0-DDD3-323D9FD5CDC9}"/>
              </a:ext>
            </a:extLst>
          </p:cNvPr>
          <p:cNvPicPr>
            <a:picLocks noChangeAspect="1"/>
          </p:cNvPicPr>
          <p:nvPr/>
        </p:nvPicPr>
        <p:blipFill>
          <a:blip r:embed="rId4"/>
          <a:srcRect t="6407" b="20329"/>
          <a:stretch/>
        </p:blipFill>
        <p:spPr>
          <a:xfrm>
            <a:off x="8977952" y="2319162"/>
            <a:ext cx="1854062" cy="2870515"/>
          </a:xfrm>
          <a:prstGeom prst="rect">
            <a:avLst/>
          </a:prstGeom>
        </p:spPr>
      </p:pic>
      <p:cxnSp>
        <p:nvCxnSpPr>
          <p:cNvPr id="25" name="Straight Connector 24">
            <a:extLst>
              <a:ext uri="{FF2B5EF4-FFF2-40B4-BE49-F238E27FC236}">
                <a16:creationId xmlns:a16="http://schemas.microsoft.com/office/drawing/2014/main" id="{4E919C9B-26D3-72B4-3CDF-E60802727AA7}"/>
              </a:ext>
            </a:extLst>
          </p:cNvPr>
          <p:cNvCxnSpPr/>
          <p:nvPr/>
        </p:nvCxnSpPr>
        <p:spPr>
          <a:xfrm flipV="1">
            <a:off x="8550234" y="3429000"/>
            <a:ext cx="2838202" cy="8624"/>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67D70505-F269-F8CE-F6FD-BC49925E44AF}"/>
              </a:ext>
            </a:extLst>
          </p:cNvPr>
          <p:cNvCxnSpPr>
            <a:cxnSpLocks/>
          </p:cNvCxnSpPr>
          <p:nvPr/>
        </p:nvCxnSpPr>
        <p:spPr>
          <a:xfrm flipH="1" flipV="1">
            <a:off x="10030567" y="2409798"/>
            <a:ext cx="87210" cy="2672841"/>
          </a:xfrm>
          <a:prstGeom prst="straightConnector1">
            <a:avLst/>
          </a:prstGeom>
          <a:ln w="57150" cmpd="sng">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F0735307-5453-778D-D376-E7F08A8C4A6E}"/>
              </a:ext>
            </a:extLst>
          </p:cNvPr>
          <p:cNvCxnSpPr/>
          <p:nvPr/>
        </p:nvCxnSpPr>
        <p:spPr>
          <a:xfrm flipH="1" flipV="1">
            <a:off x="9969335" y="3135086"/>
            <a:ext cx="61232" cy="1947553"/>
          </a:xfrm>
          <a:prstGeom prst="line">
            <a:avLst/>
          </a:prstGeom>
          <a:ln w="57150" cmpd="sng">
            <a:solidFill>
              <a:srgbClr val="FF2CF4"/>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7056851-146D-B0AD-B150-89AA99E47F2E}"/>
              </a:ext>
            </a:extLst>
          </p:cNvPr>
          <p:cNvCxnSpPr/>
          <p:nvPr/>
        </p:nvCxnSpPr>
        <p:spPr>
          <a:xfrm flipH="1">
            <a:off x="9512135" y="3135086"/>
            <a:ext cx="457200" cy="144679"/>
          </a:xfrm>
          <a:prstGeom prst="line">
            <a:avLst/>
          </a:prstGeom>
          <a:ln w="57150" cmpd="sng">
            <a:solidFill>
              <a:srgbClr val="FF2CF4"/>
            </a:solidFill>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47A55012-4CA1-F933-DB31-9B85F7EB622A}"/>
              </a:ext>
            </a:extLst>
          </p:cNvPr>
          <p:cNvCxnSpPr/>
          <p:nvPr/>
        </p:nvCxnSpPr>
        <p:spPr>
          <a:xfrm>
            <a:off x="9512135" y="3279765"/>
            <a:ext cx="0" cy="1292235"/>
          </a:xfrm>
          <a:prstGeom prst="straightConnector1">
            <a:avLst/>
          </a:prstGeom>
          <a:ln w="57150" cmpd="sng">
            <a:solidFill>
              <a:srgbClr val="FF2CF4"/>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6A915437-BE70-6BEE-E264-CB11580243ED}"/>
              </a:ext>
            </a:extLst>
          </p:cNvPr>
          <p:cNvSpPr txBox="1"/>
          <p:nvPr/>
        </p:nvSpPr>
        <p:spPr>
          <a:xfrm>
            <a:off x="8263400" y="2435188"/>
            <a:ext cx="1454396" cy="923330"/>
          </a:xfrm>
          <a:prstGeom prst="rect">
            <a:avLst/>
          </a:prstGeom>
          <a:noFill/>
        </p:spPr>
        <p:txBody>
          <a:bodyPr wrap="square" rtlCol="0">
            <a:spAutoFit/>
          </a:bodyPr>
          <a:lstStyle/>
          <a:p>
            <a:r>
              <a:rPr lang="en-US" dirty="0">
                <a:solidFill>
                  <a:srgbClr val="FF2CF4"/>
                </a:solidFill>
                <a:highlight>
                  <a:srgbClr val="000000"/>
                </a:highlight>
              </a:rPr>
              <a:t>Excess liquid return to main bath</a:t>
            </a:r>
          </a:p>
        </p:txBody>
      </p:sp>
      <p:sp>
        <p:nvSpPr>
          <p:cNvPr id="38" name="TextBox 37">
            <a:extLst>
              <a:ext uri="{FF2B5EF4-FFF2-40B4-BE49-F238E27FC236}">
                <a16:creationId xmlns:a16="http://schemas.microsoft.com/office/drawing/2014/main" id="{2815E9C3-1006-5FB5-5650-A9AE4465B85C}"/>
              </a:ext>
            </a:extLst>
          </p:cNvPr>
          <p:cNvSpPr txBox="1"/>
          <p:nvPr/>
        </p:nvSpPr>
        <p:spPr>
          <a:xfrm>
            <a:off x="10122427" y="2344443"/>
            <a:ext cx="1329060" cy="646331"/>
          </a:xfrm>
          <a:prstGeom prst="rect">
            <a:avLst/>
          </a:prstGeom>
          <a:noFill/>
        </p:spPr>
        <p:txBody>
          <a:bodyPr wrap="square" rtlCol="0">
            <a:spAutoFit/>
          </a:bodyPr>
          <a:lstStyle/>
          <a:p>
            <a:r>
              <a:rPr lang="en-US" dirty="0">
                <a:solidFill>
                  <a:srgbClr val="FFFF00"/>
                </a:solidFill>
                <a:highlight>
                  <a:srgbClr val="000000"/>
                </a:highlight>
              </a:rPr>
              <a:t>Gas bubble routing line</a:t>
            </a:r>
          </a:p>
        </p:txBody>
      </p:sp>
      <p:sp>
        <p:nvSpPr>
          <p:cNvPr id="39" name="TextBox 38">
            <a:extLst>
              <a:ext uri="{FF2B5EF4-FFF2-40B4-BE49-F238E27FC236}">
                <a16:creationId xmlns:a16="http://schemas.microsoft.com/office/drawing/2014/main" id="{59EA8149-0987-E284-7CA8-C597D0825C11}"/>
              </a:ext>
            </a:extLst>
          </p:cNvPr>
          <p:cNvSpPr txBox="1"/>
          <p:nvPr/>
        </p:nvSpPr>
        <p:spPr>
          <a:xfrm>
            <a:off x="10228716" y="3446323"/>
            <a:ext cx="1329060" cy="646331"/>
          </a:xfrm>
          <a:prstGeom prst="rect">
            <a:avLst/>
          </a:prstGeom>
          <a:noFill/>
        </p:spPr>
        <p:txBody>
          <a:bodyPr wrap="square" rtlCol="0">
            <a:spAutoFit/>
          </a:bodyPr>
          <a:lstStyle/>
          <a:p>
            <a:r>
              <a:rPr lang="en-US" dirty="0">
                <a:solidFill>
                  <a:schemeClr val="tx2"/>
                </a:solidFill>
                <a:highlight>
                  <a:srgbClr val="C0C0C0"/>
                </a:highlight>
              </a:rPr>
              <a:t>Cryostat liquid level</a:t>
            </a:r>
          </a:p>
        </p:txBody>
      </p:sp>
      <p:sp>
        <p:nvSpPr>
          <p:cNvPr id="40" name="TextBox 39">
            <a:extLst>
              <a:ext uri="{FF2B5EF4-FFF2-40B4-BE49-F238E27FC236}">
                <a16:creationId xmlns:a16="http://schemas.microsoft.com/office/drawing/2014/main" id="{F9B86619-0843-C821-0024-F39029524805}"/>
              </a:ext>
            </a:extLst>
          </p:cNvPr>
          <p:cNvSpPr txBox="1"/>
          <p:nvPr/>
        </p:nvSpPr>
        <p:spPr>
          <a:xfrm>
            <a:off x="10228715" y="4742370"/>
            <a:ext cx="1432853" cy="646331"/>
          </a:xfrm>
          <a:prstGeom prst="rect">
            <a:avLst/>
          </a:prstGeom>
          <a:noFill/>
        </p:spPr>
        <p:txBody>
          <a:bodyPr wrap="square" rtlCol="0">
            <a:spAutoFit/>
          </a:bodyPr>
          <a:lstStyle/>
          <a:p>
            <a:r>
              <a:rPr lang="en-US" dirty="0">
                <a:highlight>
                  <a:srgbClr val="C0C0C0"/>
                </a:highlight>
              </a:rPr>
              <a:t>Bubbly liquid delivery line</a:t>
            </a:r>
          </a:p>
        </p:txBody>
      </p:sp>
    </p:spTree>
    <p:extLst>
      <p:ext uri="{BB962C8B-B14F-4D97-AF65-F5344CB8AC3E}">
        <p14:creationId xmlns:p14="http://schemas.microsoft.com/office/powerpoint/2010/main" val="1062601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EC9DAE-1EC7-2D95-E3A4-53182A66E087}"/>
              </a:ext>
            </a:extLst>
          </p:cNvPr>
          <p:cNvSpPr txBox="1"/>
          <p:nvPr/>
        </p:nvSpPr>
        <p:spPr>
          <a:xfrm>
            <a:off x="999239" y="295693"/>
            <a:ext cx="10501461" cy="584775"/>
          </a:xfrm>
          <a:prstGeom prst="rect">
            <a:avLst/>
          </a:prstGeom>
          <a:noFill/>
        </p:spPr>
        <p:txBody>
          <a:bodyPr wrap="square" rtlCol="0">
            <a:spAutoFit/>
          </a:bodyPr>
          <a:lstStyle/>
          <a:p>
            <a:pPr algn="ctr"/>
            <a:r>
              <a:rPr lang="en-US" sz="3200" dirty="0">
                <a:solidFill>
                  <a:schemeClr val="accent1">
                    <a:lumMod val="75000"/>
                  </a:schemeClr>
                </a:solidFill>
              </a:rPr>
              <a:t>Run 16 TPC Internals: 2 Grid TPC Prototype</a:t>
            </a:r>
          </a:p>
        </p:txBody>
      </p:sp>
      <p:sp>
        <p:nvSpPr>
          <p:cNvPr id="3" name="TextBox 2">
            <a:extLst>
              <a:ext uri="{FF2B5EF4-FFF2-40B4-BE49-F238E27FC236}">
                <a16:creationId xmlns:a16="http://schemas.microsoft.com/office/drawing/2014/main" id="{8C8E2F15-517F-017B-DA63-161487CD426A}"/>
              </a:ext>
            </a:extLst>
          </p:cNvPr>
          <p:cNvSpPr txBox="1"/>
          <p:nvPr/>
        </p:nvSpPr>
        <p:spPr>
          <a:xfrm>
            <a:off x="0" y="1420778"/>
            <a:ext cx="6280128" cy="4893647"/>
          </a:xfrm>
          <a:prstGeom prst="rect">
            <a:avLst/>
          </a:prstGeom>
          <a:noFill/>
        </p:spPr>
        <p:txBody>
          <a:bodyPr wrap="square" rtlCol="0">
            <a:spAutoFit/>
          </a:bodyPr>
          <a:lstStyle/>
          <a:p>
            <a:r>
              <a:rPr lang="en-US" sz="2400" u="sng" dirty="0"/>
              <a:t>Proof of Concept</a:t>
            </a:r>
          </a:p>
          <a:p>
            <a:r>
              <a:rPr lang="en-US" sz="2400" dirty="0"/>
              <a:t>Two Grid TPC, only 1 active HV feedthrough (easier to avoid HV breakdown)</a:t>
            </a:r>
          </a:p>
          <a:p>
            <a:endParaRPr lang="en-US" sz="2400" dirty="0"/>
          </a:p>
          <a:p>
            <a:r>
              <a:rPr lang="en-US" sz="2400" dirty="0"/>
              <a:t>3 SiPM top, bottom array (fewer cables/feedthroughs to manage)</a:t>
            </a:r>
          </a:p>
          <a:p>
            <a:endParaRPr lang="en-US" sz="2400" dirty="0"/>
          </a:p>
          <a:p>
            <a:r>
              <a:rPr lang="en-US" sz="2400" u="sng" dirty="0"/>
              <a:t>Other Tools</a:t>
            </a:r>
          </a:p>
          <a:p>
            <a:pPr marL="342900" indent="-342900">
              <a:buFont typeface="Arial" panose="020B0604020202020204" pitchFamily="34" charset="0"/>
              <a:buChar char="•"/>
            </a:pPr>
            <a:r>
              <a:rPr lang="en-US" sz="2400" dirty="0"/>
              <a:t>Two LEDs + Camera for monitoring bubbling, ice, rain (you read that right)</a:t>
            </a:r>
          </a:p>
          <a:p>
            <a:pPr marL="342900" indent="-342900">
              <a:buFont typeface="Arial" panose="020B0604020202020204" pitchFamily="34" charset="0"/>
              <a:buChar char="•"/>
            </a:pPr>
            <a:r>
              <a:rPr lang="en-US" sz="2400" dirty="0"/>
              <a:t>RGA straw for superior gas sampling</a:t>
            </a:r>
          </a:p>
          <a:p>
            <a:pPr marL="342900" indent="-342900">
              <a:buFont typeface="Arial" panose="020B0604020202020204" pitchFamily="34" charset="0"/>
              <a:buChar char="•"/>
            </a:pPr>
            <a:r>
              <a:rPr lang="en-US" sz="2400" dirty="0"/>
              <a:t>Dual RTD level meter (+/-0.5 mm precision)</a:t>
            </a:r>
          </a:p>
          <a:p>
            <a:pPr marL="342900" indent="-342900">
              <a:buFont typeface="Arial" panose="020B0604020202020204" pitchFamily="34" charset="0"/>
              <a:buChar char="•"/>
            </a:pPr>
            <a:r>
              <a:rPr lang="en-US" sz="2400" dirty="0"/>
              <a:t>Capacitor for monitoring xenon concentration</a:t>
            </a:r>
          </a:p>
        </p:txBody>
      </p:sp>
      <p:pic>
        <p:nvPicPr>
          <p:cNvPr id="8" name="Picture 7" descr="A close-up of a machine&#10;&#10;Description automatically generated">
            <a:extLst>
              <a:ext uri="{FF2B5EF4-FFF2-40B4-BE49-F238E27FC236}">
                <a16:creationId xmlns:a16="http://schemas.microsoft.com/office/drawing/2014/main" id="{4251DFFC-A6E1-E0EE-B7C7-20C677722350}"/>
              </a:ext>
            </a:extLst>
          </p:cNvPr>
          <p:cNvPicPr>
            <a:picLocks noChangeAspect="1"/>
          </p:cNvPicPr>
          <p:nvPr/>
        </p:nvPicPr>
        <p:blipFill>
          <a:blip r:embed="rId2"/>
          <a:stretch>
            <a:fillRect/>
          </a:stretch>
        </p:blipFill>
        <p:spPr>
          <a:xfrm>
            <a:off x="6280128" y="1503646"/>
            <a:ext cx="2570125" cy="4629959"/>
          </a:xfrm>
          <a:prstGeom prst="rect">
            <a:avLst/>
          </a:prstGeom>
        </p:spPr>
      </p:pic>
      <p:pic>
        <p:nvPicPr>
          <p:cNvPr id="10" name="Picture 9" descr="Close-up of a machine with many wires&#10;&#10;Description automatically generated">
            <a:extLst>
              <a:ext uri="{FF2B5EF4-FFF2-40B4-BE49-F238E27FC236}">
                <a16:creationId xmlns:a16="http://schemas.microsoft.com/office/drawing/2014/main" id="{CC3A1320-4D09-7566-92E5-56907D7F697B}"/>
              </a:ext>
            </a:extLst>
          </p:cNvPr>
          <p:cNvPicPr>
            <a:picLocks noChangeAspect="1"/>
          </p:cNvPicPr>
          <p:nvPr/>
        </p:nvPicPr>
        <p:blipFill>
          <a:blip r:embed="rId3"/>
          <a:stretch>
            <a:fillRect/>
          </a:stretch>
        </p:blipFill>
        <p:spPr>
          <a:xfrm rot="5400000">
            <a:off x="7942610" y="2533563"/>
            <a:ext cx="4564473" cy="2570124"/>
          </a:xfrm>
          <a:prstGeom prst="rect">
            <a:avLst/>
          </a:prstGeom>
        </p:spPr>
      </p:pic>
    </p:spTree>
    <p:extLst>
      <p:ext uri="{BB962C8B-B14F-4D97-AF65-F5344CB8AC3E}">
        <p14:creationId xmlns:p14="http://schemas.microsoft.com/office/powerpoint/2010/main" val="3745112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5E014-4940-3BCF-A667-335C5CBFF05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7A027AA-A56A-C5DE-3108-0A616C30F2BF}"/>
              </a:ext>
            </a:extLst>
          </p:cNvPr>
          <p:cNvSpPr txBox="1"/>
          <p:nvPr/>
        </p:nvSpPr>
        <p:spPr>
          <a:xfrm>
            <a:off x="999239" y="295693"/>
            <a:ext cx="10501461" cy="584775"/>
          </a:xfrm>
          <a:prstGeom prst="rect">
            <a:avLst/>
          </a:prstGeom>
          <a:noFill/>
        </p:spPr>
        <p:txBody>
          <a:bodyPr wrap="square" rtlCol="0">
            <a:spAutoFit/>
          </a:bodyPr>
          <a:lstStyle/>
          <a:p>
            <a:pPr algn="ctr"/>
            <a:r>
              <a:rPr lang="en-US" sz="3200" dirty="0">
                <a:solidFill>
                  <a:schemeClr val="accent1">
                    <a:lumMod val="75000"/>
                  </a:schemeClr>
                </a:solidFill>
              </a:rPr>
              <a:t>First S2s in CHILLAX (Pure </a:t>
            </a:r>
            <a:r>
              <a:rPr lang="en-US" sz="3200" dirty="0" err="1">
                <a:solidFill>
                  <a:schemeClr val="accent1">
                    <a:lumMod val="75000"/>
                  </a:schemeClr>
                </a:solidFill>
              </a:rPr>
              <a:t>LAr</a:t>
            </a:r>
            <a:r>
              <a:rPr lang="en-US" sz="3200" dirty="0">
                <a:solidFill>
                  <a:schemeClr val="accent1">
                    <a:lumMod val="75000"/>
                  </a:schemeClr>
                </a:solidFill>
              </a:rPr>
              <a:t>)</a:t>
            </a:r>
          </a:p>
        </p:txBody>
      </p:sp>
      <p:pic>
        <p:nvPicPr>
          <p:cNvPr id="6" name="Picture 5" descr="A screen shot of a graph&#10;&#10;Description automatically generated">
            <a:extLst>
              <a:ext uri="{FF2B5EF4-FFF2-40B4-BE49-F238E27FC236}">
                <a16:creationId xmlns:a16="http://schemas.microsoft.com/office/drawing/2014/main" id="{4083FEB1-9E9D-5CC4-80D3-30C14E12C2B0}"/>
              </a:ext>
            </a:extLst>
          </p:cNvPr>
          <p:cNvPicPr>
            <a:picLocks noChangeAspect="1"/>
          </p:cNvPicPr>
          <p:nvPr/>
        </p:nvPicPr>
        <p:blipFill>
          <a:blip r:embed="rId2"/>
          <a:stretch>
            <a:fillRect/>
          </a:stretch>
        </p:blipFill>
        <p:spPr>
          <a:xfrm>
            <a:off x="624558" y="1949140"/>
            <a:ext cx="3784929" cy="2270958"/>
          </a:xfrm>
          <a:prstGeom prst="rect">
            <a:avLst/>
          </a:prstGeom>
        </p:spPr>
      </p:pic>
      <p:pic>
        <p:nvPicPr>
          <p:cNvPr id="8" name="Picture 7" descr="A graph of a sample&#10;&#10;Description automatically generated">
            <a:extLst>
              <a:ext uri="{FF2B5EF4-FFF2-40B4-BE49-F238E27FC236}">
                <a16:creationId xmlns:a16="http://schemas.microsoft.com/office/drawing/2014/main" id="{A36B5064-9C69-6BA9-47EB-C1D1063C20E8}"/>
              </a:ext>
            </a:extLst>
          </p:cNvPr>
          <p:cNvPicPr>
            <a:picLocks noChangeAspect="1"/>
          </p:cNvPicPr>
          <p:nvPr/>
        </p:nvPicPr>
        <p:blipFill>
          <a:blip r:embed="rId3"/>
          <a:stretch>
            <a:fillRect/>
          </a:stretch>
        </p:blipFill>
        <p:spPr>
          <a:xfrm>
            <a:off x="8032800" y="2396095"/>
            <a:ext cx="3918584" cy="2887377"/>
          </a:xfrm>
          <a:prstGeom prst="rect">
            <a:avLst/>
          </a:prstGeom>
        </p:spPr>
      </p:pic>
      <p:sp>
        <p:nvSpPr>
          <p:cNvPr id="9" name="TextBox 8">
            <a:extLst>
              <a:ext uri="{FF2B5EF4-FFF2-40B4-BE49-F238E27FC236}">
                <a16:creationId xmlns:a16="http://schemas.microsoft.com/office/drawing/2014/main" id="{4543941F-7189-F51E-D54C-43854255BDD1}"/>
              </a:ext>
            </a:extLst>
          </p:cNvPr>
          <p:cNvSpPr txBox="1"/>
          <p:nvPr/>
        </p:nvSpPr>
        <p:spPr>
          <a:xfrm>
            <a:off x="8777286" y="3898033"/>
            <a:ext cx="463138" cy="369332"/>
          </a:xfrm>
          <a:prstGeom prst="rect">
            <a:avLst/>
          </a:prstGeom>
          <a:noFill/>
        </p:spPr>
        <p:txBody>
          <a:bodyPr wrap="square" rtlCol="0">
            <a:spAutoFit/>
          </a:bodyPr>
          <a:lstStyle/>
          <a:p>
            <a:r>
              <a:rPr lang="en-US" dirty="0"/>
              <a:t>S1</a:t>
            </a:r>
          </a:p>
        </p:txBody>
      </p:sp>
      <p:sp>
        <p:nvSpPr>
          <p:cNvPr id="10" name="TextBox 9">
            <a:extLst>
              <a:ext uri="{FF2B5EF4-FFF2-40B4-BE49-F238E27FC236}">
                <a16:creationId xmlns:a16="http://schemas.microsoft.com/office/drawing/2014/main" id="{22B81B3A-4F17-A5FD-E172-A8E781543CB8}"/>
              </a:ext>
            </a:extLst>
          </p:cNvPr>
          <p:cNvSpPr txBox="1"/>
          <p:nvPr/>
        </p:nvSpPr>
        <p:spPr>
          <a:xfrm>
            <a:off x="9760523" y="3312090"/>
            <a:ext cx="463138" cy="369332"/>
          </a:xfrm>
          <a:prstGeom prst="rect">
            <a:avLst/>
          </a:prstGeom>
          <a:noFill/>
        </p:spPr>
        <p:txBody>
          <a:bodyPr wrap="square" rtlCol="0">
            <a:spAutoFit/>
          </a:bodyPr>
          <a:lstStyle/>
          <a:p>
            <a:r>
              <a:rPr lang="en-US" dirty="0"/>
              <a:t>S2</a:t>
            </a:r>
          </a:p>
        </p:txBody>
      </p:sp>
      <p:sp>
        <p:nvSpPr>
          <p:cNvPr id="11" name="TextBox 10">
            <a:extLst>
              <a:ext uri="{FF2B5EF4-FFF2-40B4-BE49-F238E27FC236}">
                <a16:creationId xmlns:a16="http://schemas.microsoft.com/office/drawing/2014/main" id="{FFB6DF59-AFCD-2564-A39F-2762E1EEDE41}"/>
              </a:ext>
            </a:extLst>
          </p:cNvPr>
          <p:cNvSpPr txBox="1"/>
          <p:nvPr/>
        </p:nvSpPr>
        <p:spPr>
          <a:xfrm>
            <a:off x="4467325" y="2665759"/>
            <a:ext cx="2047941" cy="646331"/>
          </a:xfrm>
          <a:prstGeom prst="rect">
            <a:avLst/>
          </a:prstGeom>
          <a:noFill/>
          <a:ln w="38100">
            <a:solidFill>
              <a:srgbClr val="FFFF00"/>
            </a:solidFill>
          </a:ln>
        </p:spPr>
        <p:txBody>
          <a:bodyPr wrap="square" rtlCol="0">
            <a:spAutoFit/>
          </a:bodyPr>
          <a:lstStyle/>
          <a:p>
            <a:r>
              <a:rPr lang="en-US" dirty="0"/>
              <a:t>Windowless Channel (trigger)</a:t>
            </a:r>
          </a:p>
        </p:txBody>
      </p:sp>
      <p:sp>
        <p:nvSpPr>
          <p:cNvPr id="12" name="TextBox 11">
            <a:extLst>
              <a:ext uri="{FF2B5EF4-FFF2-40B4-BE49-F238E27FC236}">
                <a16:creationId xmlns:a16="http://schemas.microsoft.com/office/drawing/2014/main" id="{F9ED0429-31FE-C3AB-BFC6-A19616C9B670}"/>
              </a:ext>
            </a:extLst>
          </p:cNvPr>
          <p:cNvSpPr txBox="1"/>
          <p:nvPr/>
        </p:nvSpPr>
        <p:spPr>
          <a:xfrm>
            <a:off x="4516362" y="1941554"/>
            <a:ext cx="2677609" cy="646331"/>
          </a:xfrm>
          <a:prstGeom prst="rect">
            <a:avLst/>
          </a:prstGeom>
          <a:noFill/>
          <a:ln w="38100">
            <a:solidFill>
              <a:srgbClr val="FF2CF4"/>
            </a:solidFill>
          </a:ln>
        </p:spPr>
        <p:txBody>
          <a:bodyPr wrap="square" rtlCol="0">
            <a:spAutoFit/>
          </a:bodyPr>
          <a:lstStyle/>
          <a:p>
            <a:r>
              <a:rPr lang="en-US" dirty="0"/>
              <a:t>Windowless Channel (not trigger)</a:t>
            </a:r>
          </a:p>
        </p:txBody>
      </p:sp>
      <p:sp>
        <p:nvSpPr>
          <p:cNvPr id="13" name="TextBox 12">
            <a:extLst>
              <a:ext uri="{FF2B5EF4-FFF2-40B4-BE49-F238E27FC236}">
                <a16:creationId xmlns:a16="http://schemas.microsoft.com/office/drawing/2014/main" id="{239C33A2-7121-D593-B5E0-7D3FF81E9106}"/>
              </a:ext>
            </a:extLst>
          </p:cNvPr>
          <p:cNvSpPr txBox="1"/>
          <p:nvPr/>
        </p:nvSpPr>
        <p:spPr>
          <a:xfrm>
            <a:off x="4468862" y="3436368"/>
            <a:ext cx="2760874" cy="646331"/>
          </a:xfrm>
          <a:prstGeom prst="rect">
            <a:avLst/>
          </a:prstGeom>
          <a:noFill/>
          <a:ln w="38100">
            <a:solidFill>
              <a:srgbClr val="00B0F0"/>
            </a:solidFill>
          </a:ln>
        </p:spPr>
        <p:txBody>
          <a:bodyPr wrap="square" rtlCol="0">
            <a:spAutoFit/>
          </a:bodyPr>
          <a:lstStyle/>
          <a:p>
            <a:r>
              <a:rPr lang="en-US" dirty="0"/>
              <a:t>Windowed Channel (mostly opaque to Ar</a:t>
            </a:r>
            <a:r>
              <a:rPr lang="en-US" baseline="-25000" dirty="0"/>
              <a:t>2 </a:t>
            </a:r>
            <a:r>
              <a:rPr lang="en-US" dirty="0"/>
              <a:t>light)</a:t>
            </a:r>
          </a:p>
        </p:txBody>
      </p:sp>
      <p:sp>
        <p:nvSpPr>
          <p:cNvPr id="14" name="TextBox 13">
            <a:extLst>
              <a:ext uri="{FF2B5EF4-FFF2-40B4-BE49-F238E27FC236}">
                <a16:creationId xmlns:a16="http://schemas.microsoft.com/office/drawing/2014/main" id="{75D8CF32-3D4B-3538-18C9-B8FA65FADC2F}"/>
              </a:ext>
            </a:extLst>
          </p:cNvPr>
          <p:cNvSpPr txBox="1"/>
          <p:nvPr/>
        </p:nvSpPr>
        <p:spPr>
          <a:xfrm>
            <a:off x="624558" y="4360142"/>
            <a:ext cx="2906472" cy="923330"/>
          </a:xfrm>
          <a:prstGeom prst="rect">
            <a:avLst/>
          </a:prstGeom>
          <a:noFill/>
          <a:ln w="38100">
            <a:noFill/>
          </a:ln>
        </p:spPr>
        <p:txBody>
          <a:bodyPr wrap="square" rtlCol="0">
            <a:spAutoFit/>
          </a:bodyPr>
          <a:lstStyle/>
          <a:p>
            <a:r>
              <a:rPr lang="en-US" dirty="0"/>
              <a:t>Example S2 waveforms seen on oscilloscope with Am-241 (60 keV gamma) source</a:t>
            </a:r>
          </a:p>
        </p:txBody>
      </p:sp>
      <p:sp>
        <p:nvSpPr>
          <p:cNvPr id="15" name="TextBox 14">
            <a:extLst>
              <a:ext uri="{FF2B5EF4-FFF2-40B4-BE49-F238E27FC236}">
                <a16:creationId xmlns:a16="http://schemas.microsoft.com/office/drawing/2014/main" id="{FE1E83C0-983F-A080-1D9C-6E4979F84DEE}"/>
              </a:ext>
            </a:extLst>
          </p:cNvPr>
          <p:cNvSpPr txBox="1"/>
          <p:nvPr/>
        </p:nvSpPr>
        <p:spPr>
          <a:xfrm>
            <a:off x="8579506" y="5520180"/>
            <a:ext cx="2825172" cy="646331"/>
          </a:xfrm>
          <a:prstGeom prst="rect">
            <a:avLst/>
          </a:prstGeom>
          <a:noFill/>
          <a:ln w="38100">
            <a:noFill/>
          </a:ln>
        </p:spPr>
        <p:txBody>
          <a:bodyPr wrap="square" rtlCol="0">
            <a:spAutoFit/>
          </a:bodyPr>
          <a:lstStyle/>
          <a:p>
            <a:r>
              <a:rPr lang="en-US" dirty="0"/>
              <a:t>Example sS2 waveform recorded on Struck digitizer </a:t>
            </a:r>
          </a:p>
        </p:txBody>
      </p:sp>
    </p:spTree>
    <p:extLst>
      <p:ext uri="{BB962C8B-B14F-4D97-AF65-F5344CB8AC3E}">
        <p14:creationId xmlns:p14="http://schemas.microsoft.com/office/powerpoint/2010/main" val="2891943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BDD104-23CB-97B1-848E-C661493203AE}"/>
              </a:ext>
            </a:extLst>
          </p:cNvPr>
          <p:cNvSpPr txBox="1"/>
          <p:nvPr/>
        </p:nvSpPr>
        <p:spPr>
          <a:xfrm>
            <a:off x="999239" y="295693"/>
            <a:ext cx="10501461" cy="584775"/>
          </a:xfrm>
          <a:prstGeom prst="rect">
            <a:avLst/>
          </a:prstGeom>
          <a:noFill/>
        </p:spPr>
        <p:txBody>
          <a:bodyPr wrap="square" rtlCol="0">
            <a:spAutoFit/>
          </a:bodyPr>
          <a:lstStyle/>
          <a:p>
            <a:pPr algn="ctr"/>
            <a:r>
              <a:rPr lang="en-US" sz="3200" dirty="0">
                <a:solidFill>
                  <a:schemeClr val="accent1">
                    <a:lumMod val="75000"/>
                  </a:schemeClr>
                </a:solidFill>
              </a:rPr>
              <a:t>Preliminary Data with Pure Liquid Argon</a:t>
            </a:r>
          </a:p>
        </p:txBody>
      </p:sp>
      <p:sp>
        <p:nvSpPr>
          <p:cNvPr id="4" name="TextBox 3">
            <a:extLst>
              <a:ext uri="{FF2B5EF4-FFF2-40B4-BE49-F238E27FC236}">
                <a16:creationId xmlns:a16="http://schemas.microsoft.com/office/drawing/2014/main" id="{4BAAF5A9-EE86-D94F-9A3E-63324E427BA8}"/>
              </a:ext>
            </a:extLst>
          </p:cNvPr>
          <p:cNvSpPr txBox="1"/>
          <p:nvPr/>
        </p:nvSpPr>
        <p:spPr>
          <a:xfrm>
            <a:off x="1372834" y="5561561"/>
            <a:ext cx="8671035" cy="369332"/>
          </a:xfrm>
          <a:prstGeom prst="rect">
            <a:avLst/>
          </a:prstGeom>
          <a:noFill/>
        </p:spPr>
        <p:txBody>
          <a:bodyPr wrap="square" rtlCol="0">
            <a:spAutoFit/>
          </a:bodyPr>
          <a:lstStyle/>
          <a:p>
            <a:r>
              <a:rPr lang="en-US" dirty="0"/>
              <a:t>Hot off the press! More coming soon… (Watch for Jianyang Qi’s Presentation at CPAD 2024)</a:t>
            </a:r>
          </a:p>
        </p:txBody>
      </p:sp>
      <p:pic>
        <p:nvPicPr>
          <p:cNvPr id="6" name="Picture 5" descr="A diagram of a function&#10;&#10;Description automatically generated with medium confidence">
            <a:extLst>
              <a:ext uri="{FF2B5EF4-FFF2-40B4-BE49-F238E27FC236}">
                <a16:creationId xmlns:a16="http://schemas.microsoft.com/office/drawing/2014/main" id="{C9E2649C-F784-E09B-8B0F-4F1727FB3722}"/>
              </a:ext>
            </a:extLst>
          </p:cNvPr>
          <p:cNvPicPr>
            <a:picLocks noChangeAspect="1"/>
          </p:cNvPicPr>
          <p:nvPr/>
        </p:nvPicPr>
        <p:blipFill>
          <a:blip r:embed="rId2"/>
          <a:stretch>
            <a:fillRect/>
          </a:stretch>
        </p:blipFill>
        <p:spPr>
          <a:xfrm>
            <a:off x="499783" y="1293718"/>
            <a:ext cx="5442249" cy="4081686"/>
          </a:xfrm>
          <a:prstGeom prst="rect">
            <a:avLst/>
          </a:prstGeom>
        </p:spPr>
      </p:pic>
      <p:pic>
        <p:nvPicPr>
          <p:cNvPr id="8" name="Picture 7" descr="A diagram of a graph&#10;&#10;Description automatically generated with medium confidence">
            <a:extLst>
              <a:ext uri="{FF2B5EF4-FFF2-40B4-BE49-F238E27FC236}">
                <a16:creationId xmlns:a16="http://schemas.microsoft.com/office/drawing/2014/main" id="{2D692191-48DF-8FD6-5E36-14EFF5DBFFAE}"/>
              </a:ext>
            </a:extLst>
          </p:cNvPr>
          <p:cNvPicPr>
            <a:picLocks noChangeAspect="1"/>
          </p:cNvPicPr>
          <p:nvPr/>
        </p:nvPicPr>
        <p:blipFill>
          <a:blip r:embed="rId3"/>
          <a:stretch>
            <a:fillRect/>
          </a:stretch>
        </p:blipFill>
        <p:spPr>
          <a:xfrm>
            <a:off x="5708352" y="1293717"/>
            <a:ext cx="5442249" cy="4081687"/>
          </a:xfrm>
          <a:prstGeom prst="rect">
            <a:avLst/>
          </a:prstGeom>
        </p:spPr>
      </p:pic>
    </p:spTree>
    <p:extLst>
      <p:ext uri="{BB962C8B-B14F-4D97-AF65-F5344CB8AC3E}">
        <p14:creationId xmlns:p14="http://schemas.microsoft.com/office/powerpoint/2010/main" val="277999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9BC83-A6DD-2065-8184-508A69F5146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7BB1329-C1A9-2847-2973-5632FFD5567F}"/>
              </a:ext>
            </a:extLst>
          </p:cNvPr>
          <p:cNvSpPr txBox="1"/>
          <p:nvPr/>
        </p:nvSpPr>
        <p:spPr>
          <a:xfrm>
            <a:off x="999239" y="295693"/>
            <a:ext cx="10501461" cy="584775"/>
          </a:xfrm>
          <a:prstGeom prst="rect">
            <a:avLst/>
          </a:prstGeom>
          <a:noFill/>
        </p:spPr>
        <p:txBody>
          <a:bodyPr wrap="square" rtlCol="0">
            <a:spAutoFit/>
          </a:bodyPr>
          <a:lstStyle/>
          <a:p>
            <a:pPr algn="ctr"/>
            <a:r>
              <a:rPr lang="en-US" sz="3200" dirty="0">
                <a:solidFill>
                  <a:schemeClr val="accent1">
                    <a:lumMod val="75000"/>
                  </a:schemeClr>
                </a:solidFill>
              </a:rPr>
              <a:t>Next Steps for CHILLAX</a:t>
            </a:r>
          </a:p>
        </p:txBody>
      </p:sp>
      <p:sp>
        <p:nvSpPr>
          <p:cNvPr id="3" name="TextBox 2">
            <a:extLst>
              <a:ext uri="{FF2B5EF4-FFF2-40B4-BE49-F238E27FC236}">
                <a16:creationId xmlns:a16="http://schemas.microsoft.com/office/drawing/2014/main" id="{9AB1AF63-BC9F-2A57-4DE8-E8283A26E5E0}"/>
              </a:ext>
            </a:extLst>
          </p:cNvPr>
          <p:cNvSpPr txBox="1"/>
          <p:nvPr/>
        </p:nvSpPr>
        <p:spPr>
          <a:xfrm>
            <a:off x="76010" y="1359616"/>
            <a:ext cx="6485564" cy="4893647"/>
          </a:xfrm>
          <a:prstGeom prst="rect">
            <a:avLst/>
          </a:prstGeom>
          <a:noFill/>
        </p:spPr>
        <p:txBody>
          <a:bodyPr wrap="square" rtlCol="0">
            <a:spAutoFit/>
          </a:bodyPr>
          <a:lstStyle/>
          <a:p>
            <a:r>
              <a:rPr lang="en-US" sz="2400" dirty="0">
                <a:solidFill>
                  <a:srgbClr val="000000"/>
                </a:solidFill>
              </a:rPr>
              <a:t>Current run is to observe behavior of S2 as function of xenon concentration</a:t>
            </a:r>
          </a:p>
          <a:p>
            <a:endParaRPr lang="en-US" sz="2400" dirty="0">
              <a:solidFill>
                <a:srgbClr val="000000"/>
              </a:solidFill>
            </a:endParaRPr>
          </a:p>
          <a:p>
            <a:r>
              <a:rPr lang="en-US" sz="2400" dirty="0">
                <a:solidFill>
                  <a:srgbClr val="000000"/>
                </a:solidFill>
              </a:rPr>
              <a:t>Future upgrades:</a:t>
            </a:r>
          </a:p>
          <a:p>
            <a:pPr marL="342900" indent="-342900">
              <a:buFont typeface="Arial" panose="020B0604020202020204" pitchFamily="34" charset="0"/>
              <a:buChar char="•"/>
            </a:pPr>
            <a:r>
              <a:rPr lang="en-US" sz="2400" dirty="0">
                <a:solidFill>
                  <a:srgbClr val="000000"/>
                </a:solidFill>
              </a:rPr>
              <a:t>Add more SiPMs</a:t>
            </a:r>
          </a:p>
          <a:p>
            <a:pPr marL="342900" indent="-342900">
              <a:buFont typeface="Arial" panose="020B0604020202020204" pitchFamily="34" charset="0"/>
              <a:buChar char="•"/>
            </a:pPr>
            <a:r>
              <a:rPr lang="en-US" sz="2400" dirty="0">
                <a:solidFill>
                  <a:srgbClr val="000000"/>
                </a:solidFill>
              </a:rPr>
              <a:t>Activate 2</a:t>
            </a:r>
            <a:r>
              <a:rPr lang="en-US" sz="2400" baseline="30000" dirty="0">
                <a:solidFill>
                  <a:srgbClr val="000000"/>
                </a:solidFill>
              </a:rPr>
              <a:t>nd</a:t>
            </a:r>
            <a:r>
              <a:rPr lang="en-US" sz="2400" dirty="0">
                <a:solidFill>
                  <a:srgbClr val="000000"/>
                </a:solidFill>
              </a:rPr>
              <a:t> HV feedthrough for independent drift field / extraction field control</a:t>
            </a:r>
          </a:p>
          <a:p>
            <a:pPr marL="342900" indent="-342900">
              <a:buFont typeface="Arial" panose="020B0604020202020204" pitchFamily="34" charset="0"/>
              <a:buChar char="•"/>
            </a:pPr>
            <a:r>
              <a:rPr lang="en-US" sz="2400" dirty="0">
                <a:solidFill>
                  <a:srgbClr val="000000"/>
                </a:solidFill>
              </a:rPr>
              <a:t>Add field-shaping rings, increase target volume</a:t>
            </a:r>
          </a:p>
          <a:p>
            <a:pPr marL="342900" indent="-342900">
              <a:buFontTx/>
              <a:buChar char="-"/>
            </a:pPr>
            <a:endParaRPr lang="en-US" sz="2400" dirty="0">
              <a:solidFill>
                <a:srgbClr val="000000"/>
              </a:solidFill>
            </a:endParaRPr>
          </a:p>
          <a:p>
            <a:r>
              <a:rPr lang="en-US" sz="2400" dirty="0">
                <a:solidFill>
                  <a:srgbClr val="000000"/>
                </a:solidFill>
              </a:rPr>
              <a:t>Future studies:</a:t>
            </a:r>
          </a:p>
          <a:p>
            <a:pPr marL="342900" indent="-342900">
              <a:buFont typeface="Arial" panose="020B0604020202020204" pitchFamily="34" charset="0"/>
              <a:buChar char="•"/>
            </a:pPr>
            <a:r>
              <a:rPr lang="en-US" sz="2400" dirty="0">
                <a:solidFill>
                  <a:srgbClr val="000000"/>
                </a:solidFill>
              </a:rPr>
              <a:t>Disentangle benefits to S2 (ionization yield, single e- size)</a:t>
            </a:r>
          </a:p>
          <a:p>
            <a:pPr marL="342900" indent="-342900">
              <a:buFont typeface="Arial" panose="020B0604020202020204" pitchFamily="34" charset="0"/>
              <a:buChar char="•"/>
            </a:pPr>
            <a:r>
              <a:rPr lang="en-US" sz="2400" dirty="0">
                <a:solidFill>
                  <a:srgbClr val="000000"/>
                </a:solidFill>
              </a:rPr>
              <a:t>Electron extraction efficiency measurement</a:t>
            </a:r>
          </a:p>
        </p:txBody>
      </p:sp>
      <p:sp>
        <p:nvSpPr>
          <p:cNvPr id="4" name="TextBox 3">
            <a:extLst>
              <a:ext uri="{FF2B5EF4-FFF2-40B4-BE49-F238E27FC236}">
                <a16:creationId xmlns:a16="http://schemas.microsoft.com/office/drawing/2014/main" id="{52C71476-9381-3E80-9990-D682B80BCFC3}"/>
              </a:ext>
            </a:extLst>
          </p:cNvPr>
          <p:cNvSpPr txBox="1"/>
          <p:nvPr/>
        </p:nvSpPr>
        <p:spPr>
          <a:xfrm>
            <a:off x="6916599" y="1373136"/>
            <a:ext cx="4543500" cy="461665"/>
          </a:xfrm>
          <a:prstGeom prst="rect">
            <a:avLst/>
          </a:prstGeom>
          <a:noFill/>
        </p:spPr>
        <p:txBody>
          <a:bodyPr wrap="square" rtlCol="0">
            <a:spAutoFit/>
          </a:bodyPr>
          <a:lstStyle/>
          <a:p>
            <a:pPr algn="ctr"/>
            <a:r>
              <a:rPr lang="en-US" sz="2400" dirty="0"/>
              <a:t>We currently hope to see:</a:t>
            </a:r>
          </a:p>
        </p:txBody>
      </p:sp>
      <p:sp>
        <p:nvSpPr>
          <p:cNvPr id="5" name="TextBox 4">
            <a:extLst>
              <a:ext uri="{FF2B5EF4-FFF2-40B4-BE49-F238E27FC236}">
                <a16:creationId xmlns:a16="http://schemas.microsoft.com/office/drawing/2014/main" id="{C8DC8B77-0FFA-1632-FCED-74DA0248049B}"/>
              </a:ext>
            </a:extLst>
          </p:cNvPr>
          <p:cNvSpPr txBox="1"/>
          <p:nvPr/>
        </p:nvSpPr>
        <p:spPr>
          <a:xfrm>
            <a:off x="6916599" y="5542078"/>
            <a:ext cx="4856407" cy="461665"/>
          </a:xfrm>
          <a:prstGeom prst="rect">
            <a:avLst/>
          </a:prstGeom>
          <a:noFill/>
        </p:spPr>
        <p:txBody>
          <a:bodyPr wrap="square" rtlCol="0">
            <a:spAutoFit/>
          </a:bodyPr>
          <a:lstStyle/>
          <a:p>
            <a:r>
              <a:rPr lang="en-US" sz="2400" dirty="0"/>
              <a:t>Sharper S2 waveform, Larger S2 area</a:t>
            </a:r>
          </a:p>
        </p:txBody>
      </p:sp>
      <p:pic>
        <p:nvPicPr>
          <p:cNvPr id="8" name="Picture 7" descr="A graph of a pulse graph&#10;&#10;Description automatically generated">
            <a:extLst>
              <a:ext uri="{FF2B5EF4-FFF2-40B4-BE49-F238E27FC236}">
                <a16:creationId xmlns:a16="http://schemas.microsoft.com/office/drawing/2014/main" id="{68B63E87-E851-8BFB-F3E5-35F13B580830}"/>
              </a:ext>
            </a:extLst>
          </p:cNvPr>
          <p:cNvPicPr>
            <a:picLocks noChangeAspect="1"/>
          </p:cNvPicPr>
          <p:nvPr/>
        </p:nvPicPr>
        <p:blipFill>
          <a:blip r:embed="rId2"/>
          <a:stretch>
            <a:fillRect/>
          </a:stretch>
        </p:blipFill>
        <p:spPr>
          <a:xfrm>
            <a:off x="6964723" y="2013617"/>
            <a:ext cx="4351548" cy="3349645"/>
          </a:xfrm>
          <a:prstGeom prst="rect">
            <a:avLst/>
          </a:prstGeom>
        </p:spPr>
      </p:pic>
    </p:spTree>
    <p:extLst>
      <p:ext uri="{BB962C8B-B14F-4D97-AF65-F5344CB8AC3E}">
        <p14:creationId xmlns:p14="http://schemas.microsoft.com/office/powerpoint/2010/main" val="2360942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184510"/>
            <a:ext cx="10972800" cy="1005840"/>
          </a:xfrm>
        </p:spPr>
        <p:txBody>
          <a:bodyPr/>
          <a:lstStyle/>
          <a:p>
            <a:pPr algn="ctr"/>
            <a:r>
              <a:rPr lang="en-US" b="0" dirty="0">
                <a:latin typeface="+mj-lt"/>
              </a:rPr>
              <a:t>Thank you! Questions?</a:t>
            </a:r>
          </a:p>
        </p:txBody>
      </p:sp>
      <p:pic>
        <p:nvPicPr>
          <p:cNvPr id="3" name="Google Shape;191;p26">
            <a:extLst>
              <a:ext uri="{FF2B5EF4-FFF2-40B4-BE49-F238E27FC236}">
                <a16:creationId xmlns:a16="http://schemas.microsoft.com/office/drawing/2014/main" id="{0CB7E6FC-5C69-7A4B-B3E5-B7B483A2CDF2}"/>
              </a:ext>
            </a:extLst>
          </p:cNvPr>
          <p:cNvPicPr preferRelativeResize="0"/>
          <p:nvPr/>
        </p:nvPicPr>
        <p:blipFill>
          <a:blip r:embed="rId2">
            <a:alphaModFix/>
          </a:blip>
          <a:stretch>
            <a:fillRect/>
          </a:stretch>
        </p:blipFill>
        <p:spPr>
          <a:xfrm>
            <a:off x="3203228" y="1351363"/>
            <a:ext cx="5785548" cy="4155273"/>
          </a:xfrm>
          <a:prstGeom prst="rect">
            <a:avLst/>
          </a:prstGeom>
          <a:noFill/>
          <a:ln>
            <a:noFill/>
          </a:ln>
        </p:spPr>
      </p:pic>
      <p:sp>
        <p:nvSpPr>
          <p:cNvPr id="2" name="TextBox 1">
            <a:extLst>
              <a:ext uri="{FF2B5EF4-FFF2-40B4-BE49-F238E27FC236}">
                <a16:creationId xmlns:a16="http://schemas.microsoft.com/office/drawing/2014/main" id="{098BEC56-B7AD-C741-BD4F-93953467D39A}"/>
              </a:ext>
            </a:extLst>
          </p:cNvPr>
          <p:cNvSpPr txBox="1"/>
          <p:nvPr/>
        </p:nvSpPr>
        <p:spPr>
          <a:xfrm>
            <a:off x="483777" y="5667649"/>
            <a:ext cx="11581552" cy="646331"/>
          </a:xfrm>
          <a:prstGeom prst="rect">
            <a:avLst/>
          </a:prstGeom>
          <a:noFill/>
        </p:spPr>
        <p:txBody>
          <a:bodyPr wrap="square" rtlCol="0">
            <a:spAutoFit/>
          </a:bodyPr>
          <a:lstStyle/>
          <a:p>
            <a:r>
              <a:rPr lang="en-US" dirty="0"/>
              <a:t>This material is based upon work supported by the Department of Energy National Nuclear Security Administration through the Nuclear Science and Security Consortium under Award Number DE-NA0003996.</a:t>
            </a:r>
          </a:p>
        </p:txBody>
      </p:sp>
    </p:spTree>
    <p:extLst>
      <p:ext uri="{BB962C8B-B14F-4D97-AF65-F5344CB8AC3E}">
        <p14:creationId xmlns:p14="http://schemas.microsoft.com/office/powerpoint/2010/main" val="1588363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45B00D2-0D01-1BFA-CEA0-400E5C652971}"/>
              </a:ext>
            </a:extLst>
          </p:cNvPr>
          <p:cNvSpPr txBox="1">
            <a:spLocks/>
          </p:cNvSpPr>
          <p:nvPr/>
        </p:nvSpPr>
        <p:spPr>
          <a:xfrm>
            <a:off x="609600" y="184510"/>
            <a:ext cx="10972800" cy="1005840"/>
          </a:xfrm>
          <a:prstGeom prst="rect">
            <a:avLst/>
          </a:prstGeom>
        </p:spPr>
        <p:txBody>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a:r>
              <a:rPr lang="en-US" b="0" dirty="0">
                <a:latin typeface="+mj-lt"/>
              </a:rPr>
              <a:t>Acknowledgements</a:t>
            </a:r>
          </a:p>
        </p:txBody>
      </p:sp>
      <p:sp>
        <p:nvSpPr>
          <p:cNvPr id="3" name="TextBox 2">
            <a:extLst>
              <a:ext uri="{FF2B5EF4-FFF2-40B4-BE49-F238E27FC236}">
                <a16:creationId xmlns:a16="http://schemas.microsoft.com/office/drawing/2014/main" id="{EF7CC3CE-2436-BDBC-41D6-713009A37CBD}"/>
              </a:ext>
            </a:extLst>
          </p:cNvPr>
          <p:cNvSpPr txBox="1"/>
          <p:nvPr/>
        </p:nvSpPr>
        <p:spPr>
          <a:xfrm>
            <a:off x="534237" y="1400523"/>
            <a:ext cx="11123525" cy="4708981"/>
          </a:xfrm>
          <a:prstGeom prst="rect">
            <a:avLst/>
          </a:prstGeom>
          <a:noFill/>
        </p:spPr>
        <p:txBody>
          <a:bodyPr wrap="square" rtlCol="0">
            <a:spAutoFit/>
          </a:bodyPr>
          <a:lstStyle/>
          <a:p>
            <a:r>
              <a:rPr lang="en-US" sz="2000" dirty="0"/>
              <a:t>This report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p>
          <a:p>
            <a:endParaRPr lang="en-US" sz="2000" dirty="0"/>
          </a:p>
          <a:p>
            <a:endParaRPr lang="en-US" sz="2000" dirty="0"/>
          </a:p>
          <a:p>
            <a:endParaRPr lang="en-US" sz="2000" dirty="0"/>
          </a:p>
          <a:p>
            <a:endParaRPr lang="en-US" sz="2000" dirty="0"/>
          </a:p>
          <a:p>
            <a:r>
              <a:rPr lang="en-US" sz="2000" dirty="0"/>
              <a:t>This work performed under the auspices of the U.S. Department of Energy by Lawrence Livermore National Laboratory under Contract DE-AC52-07NA27344.</a:t>
            </a:r>
          </a:p>
        </p:txBody>
      </p:sp>
    </p:spTree>
    <p:extLst>
      <p:ext uri="{BB962C8B-B14F-4D97-AF65-F5344CB8AC3E}">
        <p14:creationId xmlns:p14="http://schemas.microsoft.com/office/powerpoint/2010/main" val="1751912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AB0581ED-262B-4CBD-FF69-B22B9F3F68E4}"/>
              </a:ext>
            </a:extLst>
          </p:cNvPr>
          <p:cNvSpPr txBox="1">
            <a:spLocks/>
          </p:cNvSpPr>
          <p:nvPr/>
        </p:nvSpPr>
        <p:spPr>
          <a:xfrm>
            <a:off x="609600" y="219514"/>
            <a:ext cx="11244943" cy="1008771"/>
          </a:xfrm>
          <a:prstGeom prst="rect">
            <a:avLst/>
          </a:prstGeom>
        </p:spPr>
        <p:txBody>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a:r>
              <a:rPr lang="en-US" b="0" dirty="0"/>
              <a:t>Why Noble Liquids?</a:t>
            </a:r>
          </a:p>
        </p:txBody>
      </p:sp>
      <p:sp>
        <p:nvSpPr>
          <p:cNvPr id="5" name="TextBox 4">
            <a:extLst>
              <a:ext uri="{FF2B5EF4-FFF2-40B4-BE49-F238E27FC236}">
                <a16:creationId xmlns:a16="http://schemas.microsoft.com/office/drawing/2014/main" id="{A6608B62-DF78-FA39-6CA9-57C4BF40F504}"/>
              </a:ext>
            </a:extLst>
          </p:cNvPr>
          <p:cNvSpPr txBox="1"/>
          <p:nvPr/>
        </p:nvSpPr>
        <p:spPr>
          <a:xfrm>
            <a:off x="182880" y="1500295"/>
            <a:ext cx="6776063" cy="4524315"/>
          </a:xfrm>
          <a:prstGeom prst="rect">
            <a:avLst/>
          </a:prstGeom>
          <a:noFill/>
        </p:spPr>
        <p:txBody>
          <a:bodyPr wrap="square" rtlCol="0">
            <a:spAutoFit/>
          </a:bodyPr>
          <a:lstStyle/>
          <a:p>
            <a:r>
              <a:rPr lang="en-US" sz="2400" dirty="0"/>
              <a:t>Noble Liquids are widely-used target media for rare event detection. They are/allow…</a:t>
            </a:r>
          </a:p>
          <a:p>
            <a:endParaRPr lang="en-US" sz="2400" dirty="0"/>
          </a:p>
          <a:p>
            <a:pPr marL="342900" indent="-342900">
              <a:buFont typeface="Arial" panose="020B0604020202020204" pitchFamily="34" charset="0"/>
              <a:buChar char="•"/>
            </a:pPr>
            <a:r>
              <a:rPr lang="en-US" sz="2400" dirty="0"/>
              <a:t>Scalable</a:t>
            </a:r>
          </a:p>
          <a:p>
            <a:endParaRPr lang="en-US" sz="2400" dirty="0"/>
          </a:p>
          <a:p>
            <a:pPr marL="342900" indent="-342900">
              <a:buFont typeface="Arial" panose="020B0604020202020204" pitchFamily="34" charset="0"/>
              <a:buChar char="•"/>
            </a:pPr>
            <a:r>
              <a:rPr lang="en-US" sz="2400" dirty="0"/>
              <a:t>Homogeneous</a:t>
            </a:r>
          </a:p>
          <a:p>
            <a:endParaRPr lang="en-US" sz="2400" dirty="0"/>
          </a:p>
          <a:p>
            <a:pPr marL="342900" indent="-342900">
              <a:buFont typeface="Arial" panose="020B0604020202020204" pitchFamily="34" charset="0"/>
              <a:buChar char="•"/>
            </a:pPr>
            <a:r>
              <a:rPr lang="en-US" sz="2400" dirty="0"/>
              <a:t>Easily purified in-situ</a:t>
            </a:r>
          </a:p>
          <a:p>
            <a:endParaRPr lang="en-US" sz="2400" dirty="0"/>
          </a:p>
          <a:p>
            <a:pPr marL="342900" indent="-342900">
              <a:buFont typeface="Arial" panose="020B0604020202020204" pitchFamily="34" charset="0"/>
              <a:buChar char="•"/>
            </a:pPr>
            <a:r>
              <a:rPr lang="en-US" sz="2400" dirty="0"/>
              <a:t>High scintillation and ionization yields</a:t>
            </a:r>
          </a:p>
          <a:p>
            <a:endParaRPr lang="en-US" sz="2400" dirty="0"/>
          </a:p>
          <a:p>
            <a:pPr marL="342900" indent="-342900">
              <a:buFont typeface="Arial" panose="020B0604020202020204" pitchFamily="34" charset="0"/>
              <a:buChar char="•"/>
            </a:pPr>
            <a:r>
              <a:rPr lang="en-US" sz="2400" dirty="0"/>
              <a:t>ER/NR discrimination</a:t>
            </a:r>
          </a:p>
        </p:txBody>
      </p:sp>
      <p:sp>
        <p:nvSpPr>
          <p:cNvPr id="3" name="TextBox 2">
            <a:extLst>
              <a:ext uri="{FF2B5EF4-FFF2-40B4-BE49-F238E27FC236}">
                <a16:creationId xmlns:a16="http://schemas.microsoft.com/office/drawing/2014/main" id="{23C227A4-9F8A-2D9D-A0CA-B66A5345E366}"/>
              </a:ext>
            </a:extLst>
          </p:cNvPr>
          <p:cNvSpPr txBox="1"/>
          <p:nvPr/>
        </p:nvSpPr>
        <p:spPr>
          <a:xfrm>
            <a:off x="7030301" y="5085530"/>
            <a:ext cx="4242044" cy="707886"/>
          </a:xfrm>
          <a:prstGeom prst="rect">
            <a:avLst/>
          </a:prstGeom>
          <a:noFill/>
        </p:spPr>
        <p:txBody>
          <a:bodyPr wrap="square" rtlCol="0">
            <a:spAutoFit/>
          </a:bodyPr>
          <a:lstStyle/>
          <a:p>
            <a:r>
              <a:rPr lang="en-US" sz="2000" dirty="0"/>
              <a:t>Dual phase argon viewed through a port in a cryostat</a:t>
            </a:r>
          </a:p>
        </p:txBody>
      </p:sp>
      <p:pic>
        <p:nvPicPr>
          <p:cNvPr id="7" name="liquidLevelView03112024_notFull.h264 .m4v">
            <a:hlinkClick r:id="" action="ppaction://media"/>
            <a:extLst>
              <a:ext uri="{FF2B5EF4-FFF2-40B4-BE49-F238E27FC236}">
                <a16:creationId xmlns:a16="http://schemas.microsoft.com/office/drawing/2014/main" id="{A126A479-BF6A-6F1D-B4E5-8E4C0294F9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30301" y="1932151"/>
            <a:ext cx="4078624" cy="3063755"/>
          </a:xfrm>
          <a:prstGeom prst="rect">
            <a:avLst/>
          </a:prstGeom>
        </p:spPr>
      </p:pic>
    </p:spTree>
    <p:extLst>
      <p:ext uri="{BB962C8B-B14F-4D97-AF65-F5344CB8AC3E}">
        <p14:creationId xmlns:p14="http://schemas.microsoft.com/office/powerpoint/2010/main" val="235551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09600" y="219514"/>
            <a:ext cx="11244943" cy="1008771"/>
          </a:xfrm>
        </p:spPr>
        <p:txBody>
          <a:bodyPr/>
          <a:lstStyle/>
          <a:p>
            <a:pPr algn="ctr"/>
            <a:r>
              <a:rPr lang="en-US" b="0" dirty="0"/>
              <a:t>Noble Liquid Time Projection Chambers (TPCs)</a:t>
            </a:r>
          </a:p>
        </p:txBody>
      </p:sp>
      <p:pic>
        <p:nvPicPr>
          <p:cNvPr id="6" name="Picture 5" descr="A screenshot of a cell phone&#10;&#10;Description automatically generated">
            <a:extLst>
              <a:ext uri="{FF2B5EF4-FFF2-40B4-BE49-F238E27FC236}">
                <a16:creationId xmlns:a16="http://schemas.microsoft.com/office/drawing/2014/main" id="{BF2BDC69-743A-17F1-3B6C-8EDF5B423720}"/>
              </a:ext>
            </a:extLst>
          </p:cNvPr>
          <p:cNvPicPr>
            <a:picLocks noChangeAspect="1"/>
          </p:cNvPicPr>
          <p:nvPr/>
        </p:nvPicPr>
        <p:blipFill rotWithShape="1">
          <a:blip r:embed="rId3"/>
          <a:srcRect l="1162" t="573"/>
          <a:stretch/>
        </p:blipFill>
        <p:spPr>
          <a:xfrm>
            <a:off x="6863563" y="1472744"/>
            <a:ext cx="5254451" cy="4735005"/>
          </a:xfrm>
          <a:prstGeom prst="rect">
            <a:avLst/>
          </a:prstGeom>
        </p:spPr>
      </p:pic>
      <p:sp>
        <p:nvSpPr>
          <p:cNvPr id="7" name="TextBox 6">
            <a:extLst>
              <a:ext uri="{FF2B5EF4-FFF2-40B4-BE49-F238E27FC236}">
                <a16:creationId xmlns:a16="http://schemas.microsoft.com/office/drawing/2014/main" id="{FB8AFF34-D233-BE5A-81C2-01C150A08C14}"/>
              </a:ext>
            </a:extLst>
          </p:cNvPr>
          <p:cNvSpPr txBox="1"/>
          <p:nvPr/>
        </p:nvSpPr>
        <p:spPr>
          <a:xfrm>
            <a:off x="87166" y="1300179"/>
            <a:ext cx="6866293" cy="48936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noble element dual phase TPC contains a noble element in the liquid and gas phase.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 energetic particle will generate: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Scintillation light (S1)</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Ionization (S2)</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Photosensors detect S1, electric field drifts electrons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S1 and S2 can tell you:</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Amount of energy deposited</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Particle ID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3D Position Reconstruction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511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2B0EE3BB-B958-CDC8-53BA-9EAB29B705FD}"/>
              </a:ext>
            </a:extLst>
          </p:cNvPr>
          <p:cNvSpPr txBox="1">
            <a:spLocks/>
          </p:cNvSpPr>
          <p:nvPr/>
        </p:nvSpPr>
        <p:spPr>
          <a:xfrm>
            <a:off x="609600" y="219514"/>
            <a:ext cx="11244943" cy="1008771"/>
          </a:xfrm>
          <a:prstGeom prst="rect">
            <a:avLst/>
          </a:prstGeom>
        </p:spPr>
        <p:txBody>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a:r>
              <a:rPr lang="en-US" b="0" dirty="0"/>
              <a:t>Noble Liquids for Pure Science</a:t>
            </a:r>
          </a:p>
        </p:txBody>
      </p:sp>
      <p:sp>
        <p:nvSpPr>
          <p:cNvPr id="3" name="TextBox 2">
            <a:extLst>
              <a:ext uri="{FF2B5EF4-FFF2-40B4-BE49-F238E27FC236}">
                <a16:creationId xmlns:a16="http://schemas.microsoft.com/office/drawing/2014/main" id="{B248C3B3-7092-6D20-326C-7BF48554A3B8}"/>
              </a:ext>
            </a:extLst>
          </p:cNvPr>
          <p:cNvSpPr txBox="1"/>
          <p:nvPr/>
        </p:nvSpPr>
        <p:spPr>
          <a:xfrm>
            <a:off x="526462" y="1995251"/>
            <a:ext cx="4640239" cy="3416320"/>
          </a:xfrm>
          <a:prstGeom prst="rect">
            <a:avLst/>
          </a:prstGeom>
          <a:noFill/>
        </p:spPr>
        <p:txBody>
          <a:bodyPr wrap="square" rtlCol="0">
            <a:spAutoFit/>
          </a:bodyPr>
          <a:lstStyle/>
          <a:p>
            <a:r>
              <a:rPr lang="en-US" sz="2400" dirty="0"/>
              <a:t>Historically noble liquid detectors were developed to search for WIMP dark matter – nucleon interactions</a:t>
            </a:r>
          </a:p>
          <a:p>
            <a:endParaRPr lang="en-US" sz="2400" dirty="0"/>
          </a:p>
          <a:p>
            <a:r>
              <a:rPr lang="en-US" sz="2400" dirty="0"/>
              <a:t>WIMP dark matter interactions:</a:t>
            </a:r>
          </a:p>
          <a:p>
            <a:endParaRPr lang="en-US" sz="2400" dirty="0"/>
          </a:p>
          <a:p>
            <a:r>
              <a:rPr lang="en-US" sz="2400" dirty="0"/>
              <a:t>- keV scale energy depositions</a:t>
            </a:r>
          </a:p>
          <a:p>
            <a:r>
              <a:rPr lang="en-US" sz="2400" dirty="0"/>
              <a:t>- Single scatter</a:t>
            </a:r>
          </a:p>
          <a:p>
            <a:r>
              <a:rPr lang="en-US" sz="2400" dirty="0"/>
              <a:t>- Nuclear recoils</a:t>
            </a:r>
          </a:p>
        </p:txBody>
      </p:sp>
      <p:pic>
        <p:nvPicPr>
          <p:cNvPr id="8" name="Picture 7" descr="A graph of a graph showing the number of different colored lines&#10;&#10;Description automatically generated with medium confidence">
            <a:extLst>
              <a:ext uri="{FF2B5EF4-FFF2-40B4-BE49-F238E27FC236}">
                <a16:creationId xmlns:a16="http://schemas.microsoft.com/office/drawing/2014/main" id="{9B26DB1E-A289-9C20-29E5-E4F08A867581}"/>
              </a:ext>
            </a:extLst>
          </p:cNvPr>
          <p:cNvPicPr>
            <a:picLocks noChangeAspect="1"/>
          </p:cNvPicPr>
          <p:nvPr/>
        </p:nvPicPr>
        <p:blipFill>
          <a:blip r:embed="rId2"/>
          <a:stretch>
            <a:fillRect/>
          </a:stretch>
        </p:blipFill>
        <p:spPr>
          <a:xfrm>
            <a:off x="5968995" y="1390453"/>
            <a:ext cx="5872716" cy="4448495"/>
          </a:xfrm>
          <a:prstGeom prst="rect">
            <a:avLst/>
          </a:prstGeom>
        </p:spPr>
      </p:pic>
      <p:sp>
        <p:nvSpPr>
          <p:cNvPr id="9" name="TextBox 8">
            <a:extLst>
              <a:ext uri="{FF2B5EF4-FFF2-40B4-BE49-F238E27FC236}">
                <a16:creationId xmlns:a16="http://schemas.microsoft.com/office/drawing/2014/main" id="{B7447EAD-9E09-2C5D-1F4F-4FC5F757BA09}"/>
              </a:ext>
            </a:extLst>
          </p:cNvPr>
          <p:cNvSpPr txBox="1"/>
          <p:nvPr/>
        </p:nvSpPr>
        <p:spPr>
          <a:xfrm>
            <a:off x="5959520" y="5907188"/>
            <a:ext cx="6096000" cy="369332"/>
          </a:xfrm>
          <a:prstGeom prst="rect">
            <a:avLst/>
          </a:prstGeom>
          <a:noFill/>
        </p:spPr>
        <p:txBody>
          <a:bodyPr wrap="square" rtlCol="0">
            <a:spAutoFit/>
          </a:bodyPr>
          <a:lstStyle/>
          <a:p>
            <a:r>
              <a:rPr lang="en-US" dirty="0"/>
              <a:t>LZ Collaboration SR1 Results (https://</a:t>
            </a:r>
            <a:r>
              <a:rPr lang="en-US" dirty="0" err="1"/>
              <a:t>arxiv.org</a:t>
            </a:r>
            <a:r>
              <a:rPr lang="en-US" dirty="0"/>
              <a:t>/abs/2207.03764)</a:t>
            </a:r>
          </a:p>
        </p:txBody>
      </p:sp>
    </p:spTree>
    <p:extLst>
      <p:ext uri="{BB962C8B-B14F-4D97-AF65-F5344CB8AC3E}">
        <p14:creationId xmlns:p14="http://schemas.microsoft.com/office/powerpoint/2010/main" val="834836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graph&#10;&#10;Description automatically generated with medium confidence">
            <a:extLst>
              <a:ext uri="{FF2B5EF4-FFF2-40B4-BE49-F238E27FC236}">
                <a16:creationId xmlns:a16="http://schemas.microsoft.com/office/drawing/2014/main" id="{92E45A11-188A-349C-C03A-FFCC31FAC91C}"/>
              </a:ext>
            </a:extLst>
          </p:cNvPr>
          <p:cNvPicPr>
            <a:picLocks noChangeAspect="1"/>
          </p:cNvPicPr>
          <p:nvPr/>
        </p:nvPicPr>
        <p:blipFill rotWithShape="1">
          <a:blip r:embed="rId2"/>
          <a:srcRect l="1" r="2299"/>
          <a:stretch/>
        </p:blipFill>
        <p:spPr>
          <a:xfrm>
            <a:off x="6434458" y="1300465"/>
            <a:ext cx="5757542" cy="4345513"/>
          </a:xfrm>
          <a:prstGeom prst="rect">
            <a:avLst/>
          </a:prstGeom>
        </p:spPr>
      </p:pic>
      <p:sp>
        <p:nvSpPr>
          <p:cNvPr id="2" name="Title 12">
            <a:extLst>
              <a:ext uri="{FF2B5EF4-FFF2-40B4-BE49-F238E27FC236}">
                <a16:creationId xmlns:a16="http://schemas.microsoft.com/office/drawing/2014/main" id="{67FDC2C9-CFB4-C017-5402-8313301546D1}"/>
              </a:ext>
            </a:extLst>
          </p:cNvPr>
          <p:cNvSpPr txBox="1">
            <a:spLocks/>
          </p:cNvSpPr>
          <p:nvPr/>
        </p:nvSpPr>
        <p:spPr>
          <a:xfrm>
            <a:off x="609600" y="219514"/>
            <a:ext cx="11244943" cy="1008771"/>
          </a:xfrm>
          <a:prstGeom prst="rect">
            <a:avLst/>
          </a:prstGeom>
        </p:spPr>
        <p:txBody>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a:r>
              <a:rPr lang="en-US" b="0" dirty="0"/>
              <a:t>Neutrinos as a Background</a:t>
            </a:r>
          </a:p>
        </p:txBody>
      </p:sp>
      <p:sp>
        <p:nvSpPr>
          <p:cNvPr id="3" name="TextBox 2">
            <a:extLst>
              <a:ext uri="{FF2B5EF4-FFF2-40B4-BE49-F238E27FC236}">
                <a16:creationId xmlns:a16="http://schemas.microsoft.com/office/drawing/2014/main" id="{2AC89A1C-0C83-5124-9675-01F9BB00B885}"/>
              </a:ext>
            </a:extLst>
          </p:cNvPr>
          <p:cNvSpPr txBox="1"/>
          <p:nvPr/>
        </p:nvSpPr>
        <p:spPr>
          <a:xfrm>
            <a:off x="-1" y="1381750"/>
            <a:ext cx="6427695" cy="3416320"/>
          </a:xfrm>
          <a:prstGeom prst="rect">
            <a:avLst/>
          </a:prstGeom>
          <a:noFill/>
        </p:spPr>
        <p:txBody>
          <a:bodyPr wrap="square" rtlCol="0">
            <a:spAutoFit/>
          </a:bodyPr>
          <a:lstStyle/>
          <a:p>
            <a:r>
              <a:rPr lang="en-US" sz="2400" dirty="0"/>
              <a:t>Coherent Elastic Neutrino Nucleus Scattering (CENNS) is an impending background for noble liquid dark matter detectors</a:t>
            </a:r>
          </a:p>
          <a:p>
            <a:endParaRPr lang="en-US" sz="2400" dirty="0"/>
          </a:p>
          <a:p>
            <a:r>
              <a:rPr lang="en-US" sz="2400" dirty="0"/>
              <a:t>- keV scale energy depositions</a:t>
            </a:r>
          </a:p>
          <a:p>
            <a:r>
              <a:rPr lang="en-US" sz="2400" dirty="0"/>
              <a:t>- Single scatter</a:t>
            </a:r>
          </a:p>
          <a:p>
            <a:r>
              <a:rPr lang="en-US" sz="2400" dirty="0"/>
              <a:t>- Nuclear recoils</a:t>
            </a:r>
          </a:p>
          <a:p>
            <a:pPr marL="342900" indent="-342900">
              <a:buFontTx/>
              <a:buChar char="-"/>
            </a:pPr>
            <a:endParaRPr lang="en-US" sz="2400" dirty="0"/>
          </a:p>
          <a:p>
            <a:r>
              <a:rPr lang="en-US" sz="2400" dirty="0"/>
              <a:t>Known as the “neutrino floor”</a:t>
            </a:r>
          </a:p>
        </p:txBody>
      </p:sp>
      <p:sp>
        <p:nvSpPr>
          <p:cNvPr id="4" name="TextBox 3">
            <a:extLst>
              <a:ext uri="{FF2B5EF4-FFF2-40B4-BE49-F238E27FC236}">
                <a16:creationId xmlns:a16="http://schemas.microsoft.com/office/drawing/2014/main" id="{33DC29B5-D4E5-634F-E096-BB91FFCF123D}"/>
              </a:ext>
            </a:extLst>
          </p:cNvPr>
          <p:cNvSpPr txBox="1"/>
          <p:nvPr/>
        </p:nvSpPr>
        <p:spPr>
          <a:xfrm>
            <a:off x="-13447" y="4945550"/>
            <a:ext cx="6109447" cy="1131079"/>
          </a:xfrm>
          <a:prstGeom prst="rect">
            <a:avLst/>
          </a:prstGeom>
          <a:noFill/>
        </p:spPr>
        <p:txBody>
          <a:bodyPr wrap="square" rtlCol="0">
            <a:spAutoFit/>
          </a:bodyPr>
          <a:lstStyle/>
          <a:p>
            <a:pPr algn="ctr"/>
            <a:r>
              <a:rPr lang="en-US" sz="2250" b="1" dirty="0"/>
              <a:t>Noble liquid dark matter detectors are expected to be sensitive to neutrinos through the CEVNS channel… whether we like it or not!</a:t>
            </a:r>
          </a:p>
        </p:txBody>
      </p:sp>
      <p:sp>
        <p:nvSpPr>
          <p:cNvPr id="8" name="TextBox 7">
            <a:extLst>
              <a:ext uri="{FF2B5EF4-FFF2-40B4-BE49-F238E27FC236}">
                <a16:creationId xmlns:a16="http://schemas.microsoft.com/office/drawing/2014/main" id="{211D765B-E108-53A9-C6B8-D2FF6846F550}"/>
              </a:ext>
            </a:extLst>
          </p:cNvPr>
          <p:cNvSpPr txBox="1"/>
          <p:nvPr/>
        </p:nvSpPr>
        <p:spPr>
          <a:xfrm>
            <a:off x="6615954" y="5651061"/>
            <a:ext cx="5375345" cy="646331"/>
          </a:xfrm>
          <a:prstGeom prst="rect">
            <a:avLst/>
          </a:prstGeom>
          <a:noFill/>
        </p:spPr>
        <p:txBody>
          <a:bodyPr wrap="square" rtlCol="0">
            <a:spAutoFit/>
          </a:bodyPr>
          <a:lstStyle/>
          <a:p>
            <a:r>
              <a:rPr lang="en-US" dirty="0"/>
              <a:t>Projected LZ dark matter with 1000 days of live-time (LZ collaboration, https://</a:t>
            </a:r>
            <a:r>
              <a:rPr lang="en-US" dirty="0" err="1"/>
              <a:t>arxiv.org</a:t>
            </a:r>
            <a:r>
              <a:rPr lang="en-US" dirty="0"/>
              <a:t>/pdf/1802.06039.pdf)</a:t>
            </a:r>
          </a:p>
        </p:txBody>
      </p:sp>
    </p:spTree>
    <p:extLst>
      <p:ext uri="{BB962C8B-B14F-4D97-AF65-F5344CB8AC3E}">
        <p14:creationId xmlns:p14="http://schemas.microsoft.com/office/powerpoint/2010/main" val="323271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47816116-AE85-309E-147A-11CBE5ADFFAB}"/>
              </a:ext>
            </a:extLst>
          </p:cNvPr>
          <p:cNvSpPr txBox="1">
            <a:spLocks/>
          </p:cNvSpPr>
          <p:nvPr/>
        </p:nvSpPr>
        <p:spPr>
          <a:xfrm>
            <a:off x="609600" y="219514"/>
            <a:ext cx="11244943" cy="1008771"/>
          </a:xfrm>
          <a:prstGeom prst="rect">
            <a:avLst/>
          </a:prstGeom>
        </p:spPr>
        <p:txBody>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a:r>
              <a:rPr lang="en-US" b="0" dirty="0"/>
              <a:t>Nuclear Reactor Monitoring with CENNS?</a:t>
            </a:r>
          </a:p>
        </p:txBody>
      </p:sp>
      <p:pic>
        <p:nvPicPr>
          <p:cNvPr id="1026" name="Picture 2" descr="Springfield Nuclear Power Plant | Simpsons Wiki | Fandom">
            <a:extLst>
              <a:ext uri="{FF2B5EF4-FFF2-40B4-BE49-F238E27FC236}">
                <a16:creationId xmlns:a16="http://schemas.microsoft.com/office/drawing/2014/main" id="{2DA58515-86E2-6583-BA62-D3149125C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9619" y="1508885"/>
            <a:ext cx="5085809" cy="28607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06482C2-CA41-E417-2518-A1DFBACCF7BD}"/>
                  </a:ext>
                </a:extLst>
              </p:cNvPr>
              <p:cNvSpPr txBox="1"/>
              <p:nvPr/>
            </p:nvSpPr>
            <p:spPr>
              <a:xfrm>
                <a:off x="725378" y="2767599"/>
                <a:ext cx="4268989" cy="5338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en-US" sz="2800" i="1" smtClean="0">
                              <a:latin typeface="Cambria Math" panose="02040503050406030204" pitchFamily="18" charset="0"/>
                            </a:rPr>
                          </m:ctrlPr>
                        </m:sPrePr>
                        <m:sub>
                          <m:r>
                            <a:rPr lang="en-US" sz="2800" b="0" i="1" smtClean="0">
                              <a:latin typeface="Cambria Math" panose="02040503050406030204" pitchFamily="18" charset="0"/>
                            </a:rPr>
                            <m:t>𝑍</m:t>
                          </m:r>
                        </m:sub>
                        <m:sup>
                          <m:r>
                            <a:rPr lang="en-US" sz="2800" b="0" i="1" smtClean="0">
                              <a:latin typeface="Cambria Math" panose="02040503050406030204" pitchFamily="18" charset="0"/>
                            </a:rPr>
                            <m:t>𝐴</m:t>
                          </m:r>
                        </m:sup>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𝐵</m:t>
                              </m:r>
                            </m:e>
                            <m:sub>
                              <m:r>
                                <a:rPr lang="en-US" sz="2800" b="0" i="1" smtClean="0">
                                  <a:latin typeface="Cambria Math" panose="02040503050406030204" pitchFamily="18" charset="0"/>
                                </a:rPr>
                                <m:t>𝑁</m:t>
                              </m:r>
                            </m:sub>
                          </m:sSub>
                          <m:r>
                            <a:rPr lang="en-US" sz="2800" b="0" i="1" smtClean="0">
                              <a:latin typeface="Cambria Math" panose="02040503050406030204" pitchFamily="18" charset="0"/>
                            </a:rPr>
                            <m:t>→</m:t>
                          </m:r>
                          <m:sPre>
                            <m:sPrePr>
                              <m:ctrlPr>
                                <a:rPr lang="en-US" sz="2800" i="1" smtClean="0">
                                  <a:latin typeface="Cambria Math" panose="02040503050406030204" pitchFamily="18" charset="0"/>
                                </a:rPr>
                              </m:ctrlPr>
                            </m:sPrePr>
                            <m:sub>
                              <m:r>
                                <a:rPr lang="en-US" sz="2800" i="1">
                                  <a:latin typeface="Cambria Math" panose="02040503050406030204" pitchFamily="18" charset="0"/>
                                </a:rPr>
                                <m:t>𝑍</m:t>
                              </m:r>
                              <m:r>
                                <a:rPr lang="en-US" sz="2800" i="1">
                                  <a:latin typeface="Cambria Math" panose="02040503050406030204" pitchFamily="18" charset="0"/>
                                </a:rPr>
                                <m:t>+1</m:t>
                              </m:r>
                            </m:sub>
                            <m:sup>
                              <m:r>
                                <a:rPr lang="en-US" sz="2800" i="1">
                                  <a:latin typeface="Cambria Math" panose="02040503050406030204" pitchFamily="18" charset="0"/>
                                </a:rPr>
                                <m:t>𝐴</m:t>
                              </m:r>
                            </m:sup>
                            <m:e>
                              <m:sSub>
                                <m:sSubPr>
                                  <m:ctrlPr>
                                    <a:rPr lang="en-US" sz="2800" i="1">
                                      <a:latin typeface="Cambria Math" panose="02040503050406030204" pitchFamily="18" charset="0"/>
                                    </a:rPr>
                                  </m:ctrlPr>
                                </m:sSubPr>
                                <m:e>
                                  <m:r>
                                    <a:rPr lang="en-US" sz="2800" i="1">
                                      <a:latin typeface="Cambria Math" panose="02040503050406030204" pitchFamily="18" charset="0"/>
                                    </a:rPr>
                                    <m:t>𝐶</m:t>
                                  </m:r>
                                </m:e>
                                <m:sub>
                                  <m:r>
                                    <a:rPr lang="en-US" sz="2800" i="1">
                                      <a:latin typeface="Cambria Math" panose="02040503050406030204" pitchFamily="18" charset="0"/>
                                    </a:rPr>
                                    <m:t>𝑁</m:t>
                                  </m:r>
                                  <m:r>
                                    <a:rPr lang="en-US" sz="2800" i="1">
                                      <a:latin typeface="Cambria Math" panose="02040503050406030204" pitchFamily="18" charset="0"/>
                                    </a:rPr>
                                    <m:t>−1</m:t>
                                  </m:r>
                                </m:sub>
                              </m:sSub>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𝑒</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m:t>
                              </m:r>
                            </m:e>
                          </m:sPre>
                          <m:acc>
                            <m:accPr>
                              <m:chr m:val="̅"/>
                              <m:ctrlPr>
                                <a:rPr lang="en-US" sz="2800" i="1" smtClean="0">
                                  <a:latin typeface="Cambria Math" panose="02040503050406030204" pitchFamily="18" charset="0"/>
                                </a:rPr>
                              </m:ctrlPr>
                            </m:accPr>
                            <m:e>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𝜐</m:t>
                                  </m:r>
                                </m:e>
                                <m:sub>
                                  <m:r>
                                    <a:rPr lang="en-US" sz="2800" b="0" i="1" smtClean="0">
                                      <a:latin typeface="Cambria Math" panose="02040503050406030204" pitchFamily="18" charset="0"/>
                                    </a:rPr>
                                    <m:t>𝑒</m:t>
                                  </m:r>
                                </m:sub>
                              </m:sSub>
                            </m:e>
                          </m:acc>
                        </m:e>
                      </m:sPre>
                    </m:oMath>
                  </m:oMathPara>
                </a14:m>
                <a:endParaRPr lang="en-US" sz="2800" dirty="0"/>
              </a:p>
            </p:txBody>
          </p:sp>
        </mc:Choice>
        <mc:Fallback xmlns="">
          <p:sp>
            <p:nvSpPr>
              <p:cNvPr id="3" name="TextBox 2">
                <a:extLst>
                  <a:ext uri="{FF2B5EF4-FFF2-40B4-BE49-F238E27FC236}">
                    <a16:creationId xmlns:a16="http://schemas.microsoft.com/office/drawing/2014/main" id="{A06482C2-CA41-E417-2518-A1DFBACCF7BD}"/>
                  </a:ext>
                </a:extLst>
              </p:cNvPr>
              <p:cNvSpPr txBox="1">
                <a:spLocks noRot="1" noChangeAspect="1" noMove="1" noResize="1" noEditPoints="1" noAdjustHandles="1" noChangeArrowheads="1" noChangeShapeType="1" noTextEdit="1"/>
              </p:cNvSpPr>
              <p:nvPr/>
            </p:nvSpPr>
            <p:spPr>
              <a:xfrm>
                <a:off x="725378" y="2767599"/>
                <a:ext cx="4268989" cy="533864"/>
              </a:xfrm>
              <a:prstGeom prst="rect">
                <a:avLst/>
              </a:prstGeom>
              <a:blipFill>
                <a:blip r:embed="rId3"/>
                <a:stretch>
                  <a:fillRect b="-227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09CE3F7-3CC1-DEBC-9A54-B9F0ADA09F3E}"/>
              </a:ext>
            </a:extLst>
          </p:cNvPr>
          <p:cNvSpPr txBox="1"/>
          <p:nvPr/>
        </p:nvSpPr>
        <p:spPr>
          <a:xfrm>
            <a:off x="117564" y="1358535"/>
            <a:ext cx="6975565" cy="1200329"/>
          </a:xfrm>
          <a:prstGeom prst="rect">
            <a:avLst/>
          </a:prstGeom>
          <a:noFill/>
        </p:spPr>
        <p:txBody>
          <a:bodyPr wrap="square" rtlCol="0">
            <a:spAutoFit/>
          </a:bodyPr>
          <a:lstStyle/>
          <a:p>
            <a:r>
              <a:rPr lang="en-US" sz="2400" dirty="0"/>
              <a:t>Electron-flavored antineutrinos are produced by unstable, neutron-rich products of nuclear fission undergoing beta decay:</a:t>
            </a:r>
          </a:p>
        </p:txBody>
      </p:sp>
      <p:sp>
        <p:nvSpPr>
          <p:cNvPr id="5" name="TextBox 4">
            <a:extLst>
              <a:ext uri="{FF2B5EF4-FFF2-40B4-BE49-F238E27FC236}">
                <a16:creationId xmlns:a16="http://schemas.microsoft.com/office/drawing/2014/main" id="{D8EB3C9C-BC09-2667-F96A-9247D80DFF4D}"/>
              </a:ext>
            </a:extLst>
          </p:cNvPr>
          <p:cNvSpPr txBox="1"/>
          <p:nvPr/>
        </p:nvSpPr>
        <p:spPr>
          <a:xfrm>
            <a:off x="483326" y="3489924"/>
            <a:ext cx="5164183" cy="830997"/>
          </a:xfrm>
          <a:prstGeom prst="rect">
            <a:avLst/>
          </a:prstGeom>
          <a:noFill/>
        </p:spPr>
        <p:txBody>
          <a:bodyPr wrap="square" rtlCol="0">
            <a:spAutoFit/>
          </a:bodyPr>
          <a:lstStyle/>
          <a:p>
            <a:r>
              <a:rPr lang="en-US" sz="2400" dirty="0"/>
              <a:t>Sense of scale: ~2*10</a:t>
            </a:r>
            <a:r>
              <a:rPr lang="en-US" sz="2400" baseline="30000" dirty="0"/>
              <a:t>20 </a:t>
            </a:r>
            <a:r>
              <a:rPr lang="en-US" sz="2400" dirty="0"/>
              <a:t>neutrinos/GW</a:t>
            </a:r>
            <a:r>
              <a:rPr lang="en-US" sz="2400" baseline="-25000" dirty="0"/>
              <a:t>th </a:t>
            </a:r>
            <a:r>
              <a:rPr lang="en-US" sz="2400" dirty="0"/>
              <a:t>(and they can’t be shielded!)</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09D4222-1AFA-7F2C-9BB2-4FB28BAF795D}"/>
                  </a:ext>
                </a:extLst>
              </p:cNvPr>
              <p:cNvSpPr txBox="1"/>
              <p:nvPr/>
            </p:nvSpPr>
            <p:spPr>
              <a:xfrm>
                <a:off x="152889" y="4488496"/>
                <a:ext cx="6227814" cy="1569660"/>
              </a:xfrm>
              <a:prstGeom prst="rect">
                <a:avLst/>
              </a:prstGeom>
              <a:noFill/>
            </p:spPr>
            <p:txBody>
              <a:bodyPr wrap="square" rtlCol="0">
                <a:spAutoFit/>
              </a:bodyPr>
              <a:lstStyle/>
              <a:p>
                <a:r>
                  <a:rPr lang="en-US" sz="2400" dirty="0"/>
                  <a:t>- Neutrino flux tells you about the activity of the reactor</a:t>
                </a:r>
              </a:p>
              <a:p>
                <a:r>
                  <a:rPr lang="en-US" sz="2400" dirty="0"/>
                  <a:t>- The energy spectra of </a:t>
                </a:r>
                <a14:m>
                  <m:oMath xmlns:m="http://schemas.openxmlformats.org/officeDocument/2006/math">
                    <m:acc>
                      <m:accPr>
                        <m:chr m:val="̅"/>
                        <m:ctrlPr>
                          <a:rPr lang="en-US" sz="2400" i="1" smtClean="0">
                            <a:latin typeface="Cambria Math" panose="02040503050406030204" pitchFamily="18" charset="0"/>
                          </a:rPr>
                        </m:ctrlPr>
                      </m:accPr>
                      <m:e>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𝜐</m:t>
                            </m:r>
                          </m:e>
                          <m:sub>
                            <m:r>
                              <a:rPr lang="en-US" sz="2400" b="0" i="1" smtClean="0">
                                <a:latin typeface="Cambria Math" panose="02040503050406030204" pitchFamily="18" charset="0"/>
                              </a:rPr>
                              <m:t>𝑒</m:t>
                            </m:r>
                          </m:sub>
                        </m:sSub>
                      </m:e>
                    </m:acc>
                    <m:r>
                      <a:rPr lang="en-US" sz="2400" b="0" i="1" smtClean="0">
                        <a:latin typeface="Cambria Math" panose="02040503050406030204" pitchFamily="18" charset="0"/>
                      </a:rPr>
                      <m:t> </m:t>
                    </m:r>
                  </m:oMath>
                </a14:m>
                <a:r>
                  <a:rPr lang="en-US" sz="2400" dirty="0"/>
                  <a:t>reflects the relative abundance of isotopes in the nuclear fuel!</a:t>
                </a:r>
              </a:p>
            </p:txBody>
          </p:sp>
        </mc:Choice>
        <mc:Fallback xmlns="">
          <p:sp>
            <p:nvSpPr>
              <p:cNvPr id="6" name="TextBox 5">
                <a:extLst>
                  <a:ext uri="{FF2B5EF4-FFF2-40B4-BE49-F238E27FC236}">
                    <a16:creationId xmlns:a16="http://schemas.microsoft.com/office/drawing/2014/main" id="{E09D4222-1AFA-7F2C-9BB2-4FB28BAF795D}"/>
                  </a:ext>
                </a:extLst>
              </p:cNvPr>
              <p:cNvSpPr txBox="1">
                <a:spLocks noRot="1" noChangeAspect="1" noMove="1" noResize="1" noEditPoints="1" noAdjustHandles="1" noChangeArrowheads="1" noChangeShapeType="1" noTextEdit="1"/>
              </p:cNvSpPr>
              <p:nvPr/>
            </p:nvSpPr>
            <p:spPr>
              <a:xfrm>
                <a:off x="152889" y="4488496"/>
                <a:ext cx="6227814" cy="1569660"/>
              </a:xfrm>
              <a:prstGeom prst="rect">
                <a:avLst/>
              </a:prstGeom>
              <a:blipFill>
                <a:blip r:embed="rId4"/>
                <a:stretch>
                  <a:fillRect l="-1629" t="-3200" r="-1018" b="-720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D121053B-811F-3431-F3E3-4A71CE8BFE61}"/>
              </a:ext>
            </a:extLst>
          </p:cNvPr>
          <p:cNvSpPr txBox="1"/>
          <p:nvPr/>
        </p:nvSpPr>
        <p:spPr>
          <a:xfrm>
            <a:off x="6675114" y="4378801"/>
            <a:ext cx="5363997" cy="670805"/>
          </a:xfrm>
          <a:prstGeom prst="rect">
            <a:avLst/>
          </a:prstGeom>
          <a:noFill/>
        </p:spPr>
        <p:txBody>
          <a:bodyPr wrap="square" rtlCol="0">
            <a:spAutoFit/>
          </a:bodyPr>
          <a:lstStyle/>
          <a:p>
            <a:r>
              <a:rPr lang="en-US" dirty="0"/>
              <a:t>Two-unit pressurized water reactor in Springfield, Oregon</a:t>
            </a:r>
          </a:p>
        </p:txBody>
      </p:sp>
      <p:sp>
        <p:nvSpPr>
          <p:cNvPr id="7" name="TextBox 6">
            <a:extLst>
              <a:ext uri="{FF2B5EF4-FFF2-40B4-BE49-F238E27FC236}">
                <a16:creationId xmlns:a16="http://schemas.microsoft.com/office/drawing/2014/main" id="{CC6C14A9-81C9-933B-B327-1BE7199AB553}"/>
              </a:ext>
            </a:extLst>
          </p:cNvPr>
          <p:cNvSpPr txBox="1"/>
          <p:nvPr/>
        </p:nvSpPr>
        <p:spPr>
          <a:xfrm>
            <a:off x="6478167" y="5240085"/>
            <a:ext cx="5560943" cy="830997"/>
          </a:xfrm>
          <a:prstGeom prst="rect">
            <a:avLst/>
          </a:prstGeom>
          <a:noFill/>
        </p:spPr>
        <p:txBody>
          <a:bodyPr wrap="square" rtlCol="0">
            <a:spAutoFit/>
          </a:bodyPr>
          <a:lstStyle/>
          <a:p>
            <a:r>
              <a:rPr lang="en-US" sz="2400" b="1" dirty="0"/>
              <a:t>Could we deploy a ~100 kg noble liquid detector as a reactor monitor?</a:t>
            </a:r>
          </a:p>
        </p:txBody>
      </p:sp>
    </p:spTree>
    <p:extLst>
      <p:ext uri="{BB962C8B-B14F-4D97-AF65-F5344CB8AC3E}">
        <p14:creationId xmlns:p14="http://schemas.microsoft.com/office/powerpoint/2010/main" val="391363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graph of a number of objects&#10;&#10;Description automatically generated with medium confidence">
            <a:extLst>
              <a:ext uri="{FF2B5EF4-FFF2-40B4-BE49-F238E27FC236}">
                <a16:creationId xmlns:a16="http://schemas.microsoft.com/office/drawing/2014/main" id="{41C002EE-3509-036F-58CB-854DEC4269EB}"/>
              </a:ext>
            </a:extLst>
          </p:cNvPr>
          <p:cNvPicPr>
            <a:picLocks noChangeAspect="1"/>
          </p:cNvPicPr>
          <p:nvPr/>
        </p:nvPicPr>
        <p:blipFill>
          <a:blip r:embed="rId2"/>
          <a:stretch>
            <a:fillRect/>
          </a:stretch>
        </p:blipFill>
        <p:spPr>
          <a:xfrm>
            <a:off x="6479181" y="1320615"/>
            <a:ext cx="5164364" cy="4187830"/>
          </a:xfrm>
          <a:prstGeom prst="rect">
            <a:avLst/>
          </a:prstGeom>
        </p:spPr>
      </p:pic>
      <p:sp>
        <p:nvSpPr>
          <p:cNvPr id="5" name="Title 12">
            <a:extLst>
              <a:ext uri="{FF2B5EF4-FFF2-40B4-BE49-F238E27FC236}">
                <a16:creationId xmlns:a16="http://schemas.microsoft.com/office/drawing/2014/main" id="{6CCE5B4E-5021-4BB6-7661-3D4FD1E207CC}"/>
              </a:ext>
            </a:extLst>
          </p:cNvPr>
          <p:cNvSpPr txBox="1">
            <a:spLocks/>
          </p:cNvSpPr>
          <p:nvPr/>
        </p:nvSpPr>
        <p:spPr>
          <a:xfrm>
            <a:off x="1144855" y="257748"/>
            <a:ext cx="9902289" cy="708904"/>
          </a:xfrm>
          <a:prstGeom prst="rect">
            <a:avLst/>
          </a:prstGeom>
        </p:spPr>
        <p:txBody>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a:r>
              <a:rPr lang="en-US" b="0" dirty="0"/>
              <a:t>Comparison of Xenon and Argon for CEVNS</a:t>
            </a:r>
          </a:p>
        </p:txBody>
      </p:sp>
      <p:sp>
        <p:nvSpPr>
          <p:cNvPr id="6" name="TextBox 5">
            <a:extLst>
              <a:ext uri="{FF2B5EF4-FFF2-40B4-BE49-F238E27FC236}">
                <a16:creationId xmlns:a16="http://schemas.microsoft.com/office/drawing/2014/main" id="{08A6F807-25C7-3BC8-8EDE-10033B5FC5D2}"/>
              </a:ext>
            </a:extLst>
          </p:cNvPr>
          <p:cNvSpPr txBox="1"/>
          <p:nvPr/>
        </p:nvSpPr>
        <p:spPr>
          <a:xfrm>
            <a:off x="422363" y="2104900"/>
            <a:ext cx="5769434" cy="3416320"/>
          </a:xfrm>
          <a:prstGeom prst="rect">
            <a:avLst/>
          </a:prstGeom>
          <a:noFill/>
        </p:spPr>
        <p:txBody>
          <a:bodyPr wrap="square" rtlCol="0">
            <a:spAutoFit/>
          </a:bodyPr>
          <a:lstStyle/>
          <a:p>
            <a:r>
              <a:rPr lang="en-US" sz="2400" dirty="0"/>
              <a:t>CEVNS cross section scales with N</a:t>
            </a:r>
            <a:r>
              <a:rPr lang="en-US" sz="2400" baseline="30000" dirty="0"/>
              <a:t>2 </a:t>
            </a:r>
            <a:r>
              <a:rPr lang="en-US" sz="2400" dirty="0"/>
              <a:t>-&gt; more scatters for xenon (N=77) than argon (N=22)</a:t>
            </a:r>
          </a:p>
          <a:p>
            <a:endParaRPr lang="en-US" sz="2400" dirty="0"/>
          </a:p>
          <a:p>
            <a:r>
              <a:rPr lang="en-US" sz="2400" dirty="0"/>
              <a:t>Neutrinos are a better kinetic match to argon than xenon = more energetic recoil energies for argon</a:t>
            </a:r>
          </a:p>
          <a:p>
            <a:endParaRPr lang="en-US" sz="2400" dirty="0"/>
          </a:p>
          <a:p>
            <a:r>
              <a:rPr lang="en-US" sz="2400" dirty="0"/>
              <a:t>Fewer single/few electron backgrounds in cold argon</a:t>
            </a:r>
          </a:p>
        </p:txBody>
      </p:sp>
      <p:sp>
        <p:nvSpPr>
          <p:cNvPr id="7" name="TextBox 6">
            <a:extLst>
              <a:ext uri="{FF2B5EF4-FFF2-40B4-BE49-F238E27FC236}">
                <a16:creationId xmlns:a16="http://schemas.microsoft.com/office/drawing/2014/main" id="{3197F902-8FA0-9525-AB94-07867280FF95}"/>
              </a:ext>
            </a:extLst>
          </p:cNvPr>
          <p:cNvSpPr txBox="1"/>
          <p:nvPr/>
        </p:nvSpPr>
        <p:spPr>
          <a:xfrm>
            <a:off x="6727377" y="5460271"/>
            <a:ext cx="5042260" cy="923330"/>
          </a:xfrm>
          <a:prstGeom prst="rect">
            <a:avLst/>
          </a:prstGeom>
          <a:noFill/>
        </p:spPr>
        <p:txBody>
          <a:bodyPr wrap="square" rtlCol="0">
            <a:spAutoFit/>
          </a:bodyPr>
          <a:lstStyle/>
          <a:p>
            <a:r>
              <a:rPr lang="en-US" dirty="0"/>
              <a:t>Argon vs Xenon expected CEVNS rate 19 m from the 3 GW </a:t>
            </a:r>
            <a:r>
              <a:rPr lang="en-US" sz="1800" dirty="0"/>
              <a:t>Kalanin Nuclear Power Plant core (RED-100, https://</a:t>
            </a:r>
            <a:r>
              <a:rPr lang="en-US" sz="1800" dirty="0" err="1"/>
              <a:t>www.mdpi.com</a:t>
            </a:r>
            <a:r>
              <a:rPr lang="en-US" sz="1800" dirty="0"/>
              <a:t>/2624-8174/5/2/34)</a:t>
            </a:r>
            <a:endParaRPr lang="en-US" dirty="0"/>
          </a:p>
        </p:txBody>
      </p:sp>
    </p:spTree>
    <p:extLst>
      <p:ext uri="{BB962C8B-B14F-4D97-AF65-F5344CB8AC3E}">
        <p14:creationId xmlns:p14="http://schemas.microsoft.com/office/powerpoint/2010/main" val="3951715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144855" y="257747"/>
            <a:ext cx="9902289" cy="1008771"/>
          </a:xfrm>
        </p:spPr>
        <p:txBody>
          <a:bodyPr/>
          <a:lstStyle/>
          <a:p>
            <a:pPr algn="ctr"/>
            <a:r>
              <a:rPr lang="en-US" b="0" dirty="0"/>
              <a:t>Comparison of Xenon and Argon (More Generally)</a:t>
            </a:r>
          </a:p>
        </p:txBody>
      </p:sp>
      <p:graphicFrame>
        <p:nvGraphicFramePr>
          <p:cNvPr id="3" name="Table 7">
            <a:extLst>
              <a:ext uri="{FF2B5EF4-FFF2-40B4-BE49-F238E27FC236}">
                <a16:creationId xmlns:a16="http://schemas.microsoft.com/office/drawing/2014/main" id="{AA8A49C4-C53A-F37C-9B56-BD68AEE779D1}"/>
              </a:ext>
            </a:extLst>
          </p:cNvPr>
          <p:cNvGraphicFramePr>
            <a:graphicFrameLocks noGrp="1"/>
          </p:cNvGraphicFramePr>
          <p:nvPr/>
        </p:nvGraphicFramePr>
        <p:xfrm>
          <a:off x="816865" y="1890078"/>
          <a:ext cx="9684190" cy="3688080"/>
        </p:xfrm>
        <a:graphic>
          <a:graphicData uri="http://schemas.openxmlformats.org/drawingml/2006/table">
            <a:tbl>
              <a:tblPr firstRow="1" bandRow="1">
                <a:tableStyleId>{5C22544A-7EE6-4342-B048-85BDC9FD1C3A}</a:tableStyleId>
              </a:tblPr>
              <a:tblGrid>
                <a:gridCol w="3228063">
                  <a:extLst>
                    <a:ext uri="{9D8B030D-6E8A-4147-A177-3AD203B41FA5}">
                      <a16:colId xmlns:a16="http://schemas.microsoft.com/office/drawing/2014/main" val="1015139948"/>
                    </a:ext>
                  </a:extLst>
                </a:gridCol>
                <a:gridCol w="3407004">
                  <a:extLst>
                    <a:ext uri="{9D8B030D-6E8A-4147-A177-3AD203B41FA5}">
                      <a16:colId xmlns:a16="http://schemas.microsoft.com/office/drawing/2014/main" val="1311305993"/>
                    </a:ext>
                  </a:extLst>
                </a:gridCol>
                <a:gridCol w="3049123">
                  <a:extLst>
                    <a:ext uri="{9D8B030D-6E8A-4147-A177-3AD203B41FA5}">
                      <a16:colId xmlns:a16="http://schemas.microsoft.com/office/drawing/2014/main" val="3251554302"/>
                    </a:ext>
                  </a:extLst>
                </a:gridCol>
              </a:tblGrid>
              <a:tr h="370840">
                <a:tc>
                  <a:txBody>
                    <a:bodyPr/>
                    <a:lstStyle/>
                    <a:p>
                      <a:pPr algn="ctr"/>
                      <a:r>
                        <a:rPr lang="en-US" sz="2000" dirty="0"/>
                        <a:t>Property</a:t>
                      </a:r>
                    </a:p>
                  </a:txBody>
                  <a:tcPr/>
                </a:tc>
                <a:tc>
                  <a:txBody>
                    <a:bodyPr/>
                    <a:lstStyle/>
                    <a:p>
                      <a:pPr algn="ctr"/>
                      <a:r>
                        <a:rPr lang="en-US" sz="2000" dirty="0"/>
                        <a:t>Argon</a:t>
                      </a:r>
                    </a:p>
                  </a:txBody>
                  <a:tcPr/>
                </a:tc>
                <a:tc>
                  <a:txBody>
                    <a:bodyPr/>
                    <a:lstStyle/>
                    <a:p>
                      <a:pPr algn="ctr"/>
                      <a:r>
                        <a:rPr lang="en-US" sz="2000" dirty="0"/>
                        <a:t>Xenon</a:t>
                      </a:r>
                    </a:p>
                  </a:txBody>
                  <a:tcPr/>
                </a:tc>
                <a:extLst>
                  <a:ext uri="{0D108BD9-81ED-4DB2-BD59-A6C34878D82A}">
                    <a16:rowId xmlns:a16="http://schemas.microsoft.com/office/drawing/2014/main" val="242188103"/>
                  </a:ext>
                </a:extLst>
              </a:tr>
              <a:tr h="370840">
                <a:tc>
                  <a:txBody>
                    <a:bodyPr/>
                    <a:lstStyle/>
                    <a:p>
                      <a:pPr algn="ctr"/>
                      <a:r>
                        <a:rPr lang="en-US" sz="2000" dirty="0"/>
                        <a:t>Scintillation wavelength</a:t>
                      </a:r>
                    </a:p>
                  </a:txBody>
                  <a:tcPr/>
                </a:tc>
                <a:tc>
                  <a:txBody>
                    <a:bodyPr/>
                    <a:lstStyle/>
                    <a:p>
                      <a:pPr algn="ctr"/>
                      <a:r>
                        <a:rPr lang="en-US" sz="2000" dirty="0">
                          <a:solidFill>
                            <a:srgbClr val="FF0000"/>
                          </a:solidFill>
                        </a:rPr>
                        <a:t>128 nm</a:t>
                      </a:r>
                    </a:p>
                  </a:txBody>
                  <a:tcPr/>
                </a:tc>
                <a:tc>
                  <a:txBody>
                    <a:bodyPr/>
                    <a:lstStyle/>
                    <a:p>
                      <a:pPr algn="ctr"/>
                      <a:r>
                        <a:rPr lang="en-US" sz="2000" dirty="0">
                          <a:solidFill>
                            <a:srgbClr val="00B050"/>
                          </a:solidFill>
                        </a:rPr>
                        <a:t>178 nm</a:t>
                      </a:r>
                    </a:p>
                  </a:txBody>
                  <a:tcPr/>
                </a:tc>
                <a:extLst>
                  <a:ext uri="{0D108BD9-81ED-4DB2-BD59-A6C34878D82A}">
                    <a16:rowId xmlns:a16="http://schemas.microsoft.com/office/drawing/2014/main" val="2826650349"/>
                  </a:ext>
                </a:extLst>
              </a:tr>
              <a:tr h="370840">
                <a:tc>
                  <a:txBody>
                    <a:bodyPr/>
                    <a:lstStyle/>
                    <a:p>
                      <a:pPr algn="ctr"/>
                      <a:r>
                        <a:rPr lang="en-US" sz="2000" dirty="0"/>
                        <a:t>Kinetic Match to Light Particles</a:t>
                      </a:r>
                    </a:p>
                  </a:txBody>
                  <a:tcPr/>
                </a:tc>
                <a:tc>
                  <a:txBody>
                    <a:bodyPr/>
                    <a:lstStyle/>
                    <a:p>
                      <a:pPr algn="ctr"/>
                      <a:r>
                        <a:rPr lang="en-US" sz="2000" dirty="0">
                          <a:solidFill>
                            <a:srgbClr val="00B050"/>
                          </a:solidFill>
                        </a:rPr>
                        <a:t>A = 39.95</a:t>
                      </a:r>
                    </a:p>
                  </a:txBody>
                  <a:tcPr/>
                </a:tc>
                <a:tc>
                  <a:txBody>
                    <a:bodyPr/>
                    <a:lstStyle/>
                    <a:p>
                      <a:pPr algn="ctr"/>
                      <a:r>
                        <a:rPr lang="en-US" sz="2000" dirty="0">
                          <a:solidFill>
                            <a:srgbClr val="FF0000"/>
                          </a:solidFill>
                        </a:rPr>
                        <a:t>A = 131.29</a:t>
                      </a:r>
                    </a:p>
                  </a:txBody>
                  <a:tcPr/>
                </a:tc>
                <a:extLst>
                  <a:ext uri="{0D108BD9-81ED-4DB2-BD59-A6C34878D82A}">
                    <a16:rowId xmlns:a16="http://schemas.microsoft.com/office/drawing/2014/main" val="92307263"/>
                  </a:ext>
                </a:extLst>
              </a:tr>
              <a:tr h="370840">
                <a:tc>
                  <a:txBody>
                    <a:bodyPr/>
                    <a:lstStyle/>
                    <a:p>
                      <a:pPr algn="ctr"/>
                      <a:r>
                        <a:rPr lang="en-US" sz="2000" dirty="0"/>
                        <a:t>Liquid phase ionization energy</a:t>
                      </a:r>
                    </a:p>
                  </a:txBody>
                  <a:tcPr/>
                </a:tc>
                <a:tc>
                  <a:txBody>
                    <a:bodyPr/>
                    <a:lstStyle/>
                    <a:p>
                      <a:pPr algn="ctr"/>
                      <a:r>
                        <a:rPr lang="en-US" sz="2000" dirty="0">
                          <a:solidFill>
                            <a:srgbClr val="FF0000"/>
                          </a:solidFill>
                        </a:rPr>
                        <a:t>13.4 eV</a:t>
                      </a:r>
                    </a:p>
                  </a:txBody>
                  <a:tcPr/>
                </a:tc>
                <a:tc>
                  <a:txBody>
                    <a:bodyPr/>
                    <a:lstStyle/>
                    <a:p>
                      <a:pPr algn="ctr"/>
                      <a:r>
                        <a:rPr lang="en-US" sz="2000" dirty="0">
                          <a:solidFill>
                            <a:srgbClr val="00B050"/>
                          </a:solidFill>
                        </a:rPr>
                        <a:t>11.7 eV</a:t>
                      </a:r>
                    </a:p>
                  </a:txBody>
                  <a:tcPr/>
                </a:tc>
                <a:extLst>
                  <a:ext uri="{0D108BD9-81ED-4DB2-BD59-A6C34878D82A}">
                    <a16:rowId xmlns:a16="http://schemas.microsoft.com/office/drawing/2014/main" val="1152098579"/>
                  </a:ext>
                </a:extLst>
              </a:tr>
              <a:tr h="370840">
                <a:tc>
                  <a:txBody>
                    <a:bodyPr/>
                    <a:lstStyle/>
                    <a:p>
                      <a:pPr algn="ctr"/>
                      <a:r>
                        <a:rPr lang="en-US" sz="2000" dirty="0"/>
                        <a:t>Excitation Energy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rPr>
                        <a:t>11.6 eV</a:t>
                      </a:r>
                    </a:p>
                    <a:p>
                      <a:pPr algn="ctr"/>
                      <a:endParaRPr lang="en-US" sz="2000" dirty="0">
                        <a:solidFill>
                          <a:srgbClr val="FF0000"/>
                        </a:solidFill>
                      </a:endParaRPr>
                    </a:p>
                  </a:txBody>
                  <a:tcPr/>
                </a:tc>
                <a:tc>
                  <a:txBody>
                    <a:bodyPr/>
                    <a:lstStyle/>
                    <a:p>
                      <a:pPr algn="ctr"/>
                      <a:r>
                        <a:rPr lang="en-US" sz="2000" dirty="0">
                          <a:solidFill>
                            <a:srgbClr val="00B050"/>
                          </a:solidFill>
                        </a:rPr>
                        <a:t>8.3 eV</a:t>
                      </a:r>
                    </a:p>
                  </a:txBody>
                  <a:tcPr/>
                </a:tc>
                <a:extLst>
                  <a:ext uri="{0D108BD9-81ED-4DB2-BD59-A6C34878D82A}">
                    <a16:rowId xmlns:a16="http://schemas.microsoft.com/office/drawing/2014/main" val="437704804"/>
                  </a:ext>
                </a:extLst>
              </a:tr>
              <a:tr h="370840">
                <a:tc>
                  <a:txBody>
                    <a:bodyPr/>
                    <a:lstStyle/>
                    <a:p>
                      <a:pPr algn="ctr"/>
                      <a:r>
                        <a:rPr lang="en-US" sz="2000" dirty="0"/>
                        <a:t>Scintillation lifetime</a:t>
                      </a:r>
                    </a:p>
                  </a:txBody>
                  <a:tcPr/>
                </a:tc>
                <a:tc>
                  <a:txBody>
                    <a:bodyPr/>
                    <a:lstStyle/>
                    <a:p>
                      <a:pPr algn="ctr"/>
                      <a:r>
                        <a:rPr lang="en-US" sz="2000" dirty="0">
                          <a:solidFill>
                            <a:srgbClr val="FF0000"/>
                          </a:solidFill>
                        </a:rPr>
                        <a:t>1.5 us (triplet component)</a:t>
                      </a:r>
                    </a:p>
                  </a:txBody>
                  <a:tcPr/>
                </a:tc>
                <a:tc>
                  <a:txBody>
                    <a:bodyPr/>
                    <a:lstStyle/>
                    <a:p>
                      <a:pPr algn="ctr"/>
                      <a:r>
                        <a:rPr lang="en-US" sz="2000" dirty="0">
                          <a:solidFill>
                            <a:srgbClr val="00B050"/>
                          </a:solidFill>
                        </a:rPr>
                        <a:t>22 ns</a:t>
                      </a:r>
                    </a:p>
                  </a:txBody>
                  <a:tcPr/>
                </a:tc>
                <a:extLst>
                  <a:ext uri="{0D108BD9-81ED-4DB2-BD59-A6C34878D82A}">
                    <a16:rowId xmlns:a16="http://schemas.microsoft.com/office/drawing/2014/main" val="2776812562"/>
                  </a:ext>
                </a:extLst>
              </a:tr>
              <a:tr h="366457">
                <a:tc>
                  <a:txBody>
                    <a:bodyPr/>
                    <a:lstStyle/>
                    <a:p>
                      <a:pPr algn="ctr"/>
                      <a:r>
                        <a:rPr lang="en-US" sz="2000" dirty="0"/>
                        <a:t>Price</a:t>
                      </a:r>
                    </a:p>
                  </a:txBody>
                  <a:tcPr/>
                </a:tc>
                <a:tc>
                  <a:txBody>
                    <a:bodyPr/>
                    <a:lstStyle/>
                    <a:p>
                      <a:pPr algn="ctr"/>
                      <a:r>
                        <a:rPr lang="en-US" sz="2000" dirty="0">
                          <a:solidFill>
                            <a:srgbClr val="00B050"/>
                          </a:solidFill>
                        </a:rPr>
                        <a:t>Cheap</a:t>
                      </a:r>
                    </a:p>
                  </a:txBody>
                  <a:tcPr/>
                </a:tc>
                <a:tc>
                  <a:txBody>
                    <a:bodyPr/>
                    <a:lstStyle/>
                    <a:p>
                      <a:pPr algn="ctr"/>
                      <a:r>
                        <a:rPr lang="en-US" sz="2000" dirty="0">
                          <a:solidFill>
                            <a:srgbClr val="FF0000"/>
                          </a:solidFill>
                        </a:rPr>
                        <a:t>Expensive</a:t>
                      </a:r>
                    </a:p>
                  </a:txBody>
                  <a:tcPr/>
                </a:tc>
                <a:extLst>
                  <a:ext uri="{0D108BD9-81ED-4DB2-BD59-A6C34878D82A}">
                    <a16:rowId xmlns:a16="http://schemas.microsoft.com/office/drawing/2014/main" val="4087248847"/>
                  </a:ext>
                </a:extLst>
              </a:tr>
            </a:tbl>
          </a:graphicData>
        </a:graphic>
      </p:graphicFrame>
    </p:spTree>
    <p:extLst>
      <p:ext uri="{BB962C8B-B14F-4D97-AF65-F5344CB8AC3E}">
        <p14:creationId xmlns:p14="http://schemas.microsoft.com/office/powerpoint/2010/main" val="29886926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015_PPT_UNC_V7.06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8_PPT_UNC_V5.23_wide-16x9.potx" id="{83130911-C7AB-48B9-8C29-C9D32ACF0083}" vid="{243C0807-7D1A-4674-975A-BB624B10444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19157</TotalTime>
  <Words>2899</Words>
  <Application>Microsoft Macintosh PowerPoint</Application>
  <PresentationFormat>Widescreen</PresentationFormat>
  <Paragraphs>342</Paragraphs>
  <Slides>29</Slides>
  <Notes>11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Aptos</vt:lpstr>
      <vt:lpstr>Aptos Display</vt:lpstr>
      <vt:lpstr>Arial</vt:lpstr>
      <vt:lpstr>Calibri</vt:lpstr>
      <vt:lpstr>Cambria Math</vt:lpstr>
      <vt:lpstr>Lucida Grande</vt:lpstr>
      <vt:lpstr>Lucida Handwriting</vt:lpstr>
      <vt:lpstr>Wingdings</vt:lpstr>
      <vt:lpstr>Wingdings 2</vt:lpstr>
      <vt:lpstr>Office Theme</vt:lpstr>
      <vt:lpstr>2015_PPT_UNC_V7.06 (1)</vt:lpstr>
      <vt:lpstr>Xenon-Doping of Liquid Argon with the CHILLAX Detector </vt:lpstr>
      <vt:lpstr>PowerPoint Presentation</vt:lpstr>
      <vt:lpstr>PowerPoint Presentation</vt:lpstr>
      <vt:lpstr>Noble Liquid Time Projection Chambers (TPCs)</vt:lpstr>
      <vt:lpstr>PowerPoint Presentation</vt:lpstr>
      <vt:lpstr>PowerPoint Presentation</vt:lpstr>
      <vt:lpstr>PowerPoint Presentation</vt:lpstr>
      <vt:lpstr>PowerPoint Presentation</vt:lpstr>
      <vt:lpstr>Comparison of Xenon and Argon (More Generally)</vt:lpstr>
      <vt:lpstr>Xenon-Doping in Argon</vt:lpstr>
      <vt:lpstr>PowerPoint Presentation</vt:lpstr>
      <vt:lpstr>Xenon-Doped Argon S2 Experiment</vt:lpstr>
      <vt:lpstr>PowerPoint Presentation</vt:lpstr>
      <vt:lpstr>Circulation Design </vt:lpstr>
      <vt:lpstr>Circulation Design </vt:lpstr>
      <vt:lpstr>PowerPoint Presentation</vt:lpstr>
      <vt:lpstr>Chapter 2: What I’ve done during my HEPCAT Fellowship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Kingston</dc:creator>
  <cp:lastModifiedBy>James Kingston</cp:lastModifiedBy>
  <cp:revision>9</cp:revision>
  <dcterms:created xsi:type="dcterms:W3CDTF">2024-10-15T00:05:34Z</dcterms:created>
  <dcterms:modified xsi:type="dcterms:W3CDTF">2024-11-02T00:54:08Z</dcterms:modified>
</cp:coreProperties>
</file>