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26"/>
  </p:notesMasterIdLst>
  <p:sldIdLst>
    <p:sldId id="260" r:id="rId3"/>
    <p:sldId id="274" r:id="rId4"/>
    <p:sldId id="261" r:id="rId5"/>
    <p:sldId id="262" r:id="rId6"/>
    <p:sldId id="266" r:id="rId7"/>
    <p:sldId id="271" r:id="rId8"/>
    <p:sldId id="286" r:id="rId9"/>
    <p:sldId id="276" r:id="rId10"/>
    <p:sldId id="284" r:id="rId11"/>
    <p:sldId id="289" r:id="rId12"/>
    <p:sldId id="285" r:id="rId13"/>
    <p:sldId id="278" r:id="rId14"/>
    <p:sldId id="281" r:id="rId15"/>
    <p:sldId id="282" r:id="rId16"/>
    <p:sldId id="287" r:id="rId17"/>
    <p:sldId id="283" r:id="rId18"/>
    <p:sldId id="258" r:id="rId19"/>
    <p:sldId id="257" r:id="rId20"/>
    <p:sldId id="265" r:id="rId21"/>
    <p:sldId id="272" r:id="rId22"/>
    <p:sldId id="264" r:id="rId23"/>
    <p:sldId id="288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756C"/>
    <a:srgbClr val="941100"/>
    <a:srgbClr val="8C1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7"/>
    <p:restoredTop sz="94668"/>
  </p:normalViewPr>
  <p:slideViewPr>
    <p:cSldViewPr snapToGrid="0">
      <p:cViewPr>
        <p:scale>
          <a:sx n="113" d="100"/>
          <a:sy n="113" d="100"/>
        </p:scale>
        <p:origin x="-1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1T22:44:03.5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EC977-F699-DE47-AC9A-041421E4C40D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D596F-FBD2-7E49-8678-631A9C58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0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596F-FBD2-7E49-8678-631A9C5818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7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reflective collimation and fixed positions of mirrors based on v1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596F-FBD2-7E49-8678-631A9C5818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0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596F-FBD2-7E49-8678-631A9C5818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6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1FF59-97B0-E751-840C-4B507F9AAA35}"/>
              </a:ext>
            </a:extLst>
          </p:cNvPr>
          <p:cNvSpPr txBox="1"/>
          <p:nvPr userDrawn="1"/>
        </p:nvSpPr>
        <p:spPr>
          <a:xfrm>
            <a:off x="150126" y="645351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F73255-6255-A8FB-B7A3-5BA9577C02BD}"/>
              </a:ext>
            </a:extLst>
          </p:cNvPr>
          <p:cNvSpPr/>
          <p:nvPr userDrawn="1"/>
        </p:nvSpPr>
        <p:spPr>
          <a:xfrm>
            <a:off x="-53575" y="6489510"/>
            <a:ext cx="2387342" cy="402609"/>
          </a:xfrm>
          <a:prstGeom prst="rect">
            <a:avLst/>
          </a:prstGeom>
          <a:solidFill>
            <a:srgbClr val="C27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7E4CE4-6F1E-F075-F85F-B4C7C01F1033}"/>
              </a:ext>
            </a:extLst>
          </p:cNvPr>
          <p:cNvSpPr txBox="1"/>
          <p:nvPr userDrawn="1"/>
        </p:nvSpPr>
        <p:spPr>
          <a:xfrm>
            <a:off x="275225" y="6446820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44419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BDF1-EF3F-6943-DA9D-C7ABD4BBE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4636D-926D-74A3-3AEE-679901DCE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5B8BF-CA3B-EB85-2405-54773264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1014-D780-95B1-E119-6A4AA801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AB2E-FDAD-44C0-F339-E2DEEED5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57A8-D215-DA96-AE77-ECD38B0E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63FC4-FC4E-E869-E984-745DDE8E2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06239-7979-F293-6EC3-02AEF6D13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66DFA-ABEB-1B10-419F-0EFDF565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603C-7FAD-C727-DC7E-7A2BDC23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0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A358-B43D-8EED-0BE8-EBDD145A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C0BF2-5E4A-62DF-9265-5B109A493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A6D2F-A1B9-07BF-2F88-5A2B5443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89E7B-F9F6-984D-1911-C763CC2E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7337E-B592-2C7A-1C98-AD679D0F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7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FF41-A7D9-A1DD-D342-B0119E82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75813-09EF-E1BC-D66B-DF620F73E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7F7F7-B77C-7DAC-040F-B60E805E2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9CE84-97CA-A89A-932F-311DD79F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A5169-223D-8046-CDE6-204FAE05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7F548-226B-0A54-9992-54F3908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8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8D2F-5A63-9299-5776-CE6281C8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DF227-E594-6A69-1ACA-151C4F169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4A84F-0ABE-40AE-17CA-C194926F4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54EBF-794E-D45D-1FE3-7E85ED5CB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A63E8-1D7C-A69F-5123-6BC01FFDE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E95DC-2BFA-5EF8-5C97-7FE4B42D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ABB0D-F677-651E-91FE-AC429A66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2313F7-CEED-FFAD-5DAC-9A640C85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4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882F-0880-12C3-77BB-BB3749BD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5B5CC8-E460-4B73-4CF4-337AFF638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CDF15E-7157-5D9D-F09E-36A2BA3C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A1417-28D7-27B0-1E94-D9496067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7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90DF1-5657-792D-7310-C7319D99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6AA97-A612-BA51-CFDB-A3A013F4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8628F-7821-FBE5-61E1-946DAD3A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68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0BA3A-4288-C829-B76D-8C2207754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815AB-3FA1-BBB4-F30F-28EF2174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EC524-DDB7-676E-AB57-B203DF348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EDE30-2355-9A2E-4754-EC21C069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9ACCF-BC02-6D15-79C8-EA64543D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D7A3F-4D8C-68DB-CFDC-75D5A0CA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5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298C-1BA0-B828-EE6B-0815001C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9BD60B-B826-FB5A-0B2B-921D2A2A5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6666D-C427-9939-DF0F-FE0CD01A7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F0787-2147-CF25-7C9B-05C15E7D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29957-706B-FEB2-11AB-6B5FD2E75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3B5D3-1FDE-11A3-86A6-DD82CB9F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27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E7EA-47E8-2A76-72B0-25940257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C024D-2A29-791D-30DD-42ED33D44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B18F7-96C3-60E9-1C7C-5A7FCF65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31388-4C90-23F7-A898-BF2DFFD1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0F0A-9DAD-58BA-018F-51CB28CB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5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7768C-32C8-9FE2-AB81-9CB4BE9EAA98}"/>
              </a:ext>
            </a:extLst>
          </p:cNvPr>
          <p:cNvSpPr/>
          <p:nvPr userDrawn="1"/>
        </p:nvSpPr>
        <p:spPr>
          <a:xfrm>
            <a:off x="1827929" y="6512574"/>
            <a:ext cx="2387342" cy="402609"/>
          </a:xfrm>
          <a:prstGeom prst="rect">
            <a:avLst/>
          </a:prstGeom>
          <a:solidFill>
            <a:srgbClr val="C27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E8137-708D-FF67-3077-53BB1B84C63D}"/>
              </a:ext>
            </a:extLst>
          </p:cNvPr>
          <p:cNvSpPr txBox="1"/>
          <p:nvPr userDrawn="1"/>
        </p:nvSpPr>
        <p:spPr>
          <a:xfrm>
            <a:off x="2195402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LC Circuits</a:t>
            </a:r>
          </a:p>
        </p:txBody>
      </p:sp>
    </p:spTree>
    <p:extLst>
      <p:ext uri="{BB962C8B-B14F-4D97-AF65-F5344CB8AC3E}">
        <p14:creationId xmlns:p14="http://schemas.microsoft.com/office/powerpoint/2010/main" val="495246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773DF-021B-C2D0-C0BB-A071B2E08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1C980-2BA2-88CD-DB5E-311769E65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00C27-1875-075B-4F3F-139A31D1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B0F70-25C9-A648-198A-177FB081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E9D4-398E-7D7F-0DD4-DEA2B130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0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BE820C-BA5A-B4CC-F08A-1F47D898CDDD}"/>
              </a:ext>
            </a:extLst>
          </p:cNvPr>
          <p:cNvSpPr/>
          <p:nvPr userDrawn="1"/>
        </p:nvSpPr>
        <p:spPr>
          <a:xfrm>
            <a:off x="4366377" y="6488409"/>
            <a:ext cx="2666719" cy="386523"/>
          </a:xfrm>
          <a:prstGeom prst="rect">
            <a:avLst/>
          </a:prstGeom>
          <a:solidFill>
            <a:srgbClr val="C27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808FE-CBD0-14A4-D552-9C99D1EBBAAD}"/>
              </a:ext>
            </a:extLst>
          </p:cNvPr>
          <p:cNvSpPr txBox="1"/>
          <p:nvPr userDrawn="1"/>
        </p:nvSpPr>
        <p:spPr>
          <a:xfrm>
            <a:off x="4366377" y="6450838"/>
            <a:ext cx="2666719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Kinetic Inductance</a:t>
            </a:r>
          </a:p>
        </p:txBody>
      </p:sp>
    </p:spTree>
    <p:extLst>
      <p:ext uri="{BB962C8B-B14F-4D97-AF65-F5344CB8AC3E}">
        <p14:creationId xmlns:p14="http://schemas.microsoft.com/office/powerpoint/2010/main" val="358170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EF7E70-63B1-77E0-5B0A-953EC8A9566E}"/>
              </a:ext>
            </a:extLst>
          </p:cNvPr>
          <p:cNvSpPr/>
          <p:nvPr userDrawn="1"/>
        </p:nvSpPr>
        <p:spPr>
          <a:xfrm>
            <a:off x="7108451" y="6512574"/>
            <a:ext cx="2379018" cy="402609"/>
          </a:xfrm>
          <a:prstGeom prst="rect">
            <a:avLst/>
          </a:prstGeom>
          <a:solidFill>
            <a:srgbClr val="C27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C2848-BDEB-6804-F19A-452B034FED05}"/>
              </a:ext>
            </a:extLst>
          </p:cNvPr>
          <p:cNvSpPr txBox="1"/>
          <p:nvPr userDrawn="1"/>
        </p:nvSpPr>
        <p:spPr>
          <a:xfrm>
            <a:off x="7263123" y="6482165"/>
            <a:ext cx="237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RF Transmission</a:t>
            </a:r>
          </a:p>
        </p:txBody>
      </p:sp>
    </p:spTree>
    <p:extLst>
      <p:ext uri="{BB962C8B-B14F-4D97-AF65-F5344CB8AC3E}">
        <p14:creationId xmlns:p14="http://schemas.microsoft.com/office/powerpoint/2010/main" val="203344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32BFB-B201-23DE-F5B6-CE2367795032}"/>
              </a:ext>
            </a:extLst>
          </p:cNvPr>
          <p:cNvSpPr txBox="1"/>
          <p:nvPr userDrawn="1"/>
        </p:nvSpPr>
        <p:spPr>
          <a:xfrm>
            <a:off x="10581568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5EE9E-3868-5DA5-25B5-CA08B022BA5F}"/>
              </a:ext>
            </a:extLst>
          </p:cNvPr>
          <p:cNvSpPr/>
          <p:nvPr userDrawn="1"/>
        </p:nvSpPr>
        <p:spPr>
          <a:xfrm>
            <a:off x="9487469" y="6505876"/>
            <a:ext cx="2704531" cy="402609"/>
          </a:xfrm>
          <a:prstGeom prst="rect">
            <a:avLst/>
          </a:prstGeom>
          <a:solidFill>
            <a:srgbClr val="C27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23C80-E6D6-DE60-C641-B2726FC39361}"/>
              </a:ext>
            </a:extLst>
          </p:cNvPr>
          <p:cNvSpPr txBox="1"/>
          <p:nvPr userDrawn="1"/>
        </p:nvSpPr>
        <p:spPr>
          <a:xfrm>
            <a:off x="9442905" y="6476347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Dark matter &amp; KIPMS</a:t>
            </a:r>
          </a:p>
        </p:txBody>
      </p:sp>
    </p:spTree>
    <p:extLst>
      <p:ext uri="{BB962C8B-B14F-4D97-AF65-F5344CB8AC3E}">
        <p14:creationId xmlns:p14="http://schemas.microsoft.com/office/powerpoint/2010/main" val="150682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82C59-4E46-EDEE-8E7C-10D747609DF4}"/>
              </a:ext>
            </a:extLst>
          </p:cNvPr>
          <p:cNvSpPr txBox="1"/>
          <p:nvPr userDrawn="1"/>
        </p:nvSpPr>
        <p:spPr>
          <a:xfrm>
            <a:off x="150126" y="645351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D04D2-72AB-3F76-0C8E-7AE1ADE3A916}"/>
              </a:ext>
            </a:extLst>
          </p:cNvPr>
          <p:cNvSpPr txBox="1"/>
          <p:nvPr userDrawn="1"/>
        </p:nvSpPr>
        <p:spPr>
          <a:xfrm>
            <a:off x="2704531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C3DF4-8B12-6921-1E88-37E791737DA2}"/>
              </a:ext>
            </a:extLst>
          </p:cNvPr>
          <p:cNvSpPr txBox="1"/>
          <p:nvPr userDrawn="1"/>
        </p:nvSpPr>
        <p:spPr>
          <a:xfrm>
            <a:off x="5447733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32BFB-B201-23DE-F5B6-CE2367795032}"/>
              </a:ext>
            </a:extLst>
          </p:cNvPr>
          <p:cNvSpPr txBox="1"/>
          <p:nvPr userDrawn="1"/>
        </p:nvSpPr>
        <p:spPr>
          <a:xfrm>
            <a:off x="10581568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5EE9E-3868-5DA5-25B5-CA08B022BA5F}"/>
              </a:ext>
            </a:extLst>
          </p:cNvPr>
          <p:cNvSpPr/>
          <p:nvPr userDrawn="1"/>
        </p:nvSpPr>
        <p:spPr>
          <a:xfrm>
            <a:off x="9812982" y="6476349"/>
            <a:ext cx="2379018" cy="402609"/>
          </a:xfrm>
          <a:prstGeom prst="rect">
            <a:avLst/>
          </a:prstGeom>
          <a:solidFill>
            <a:srgbClr val="C275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23C80-E6D6-DE60-C641-B2726FC39361}"/>
              </a:ext>
            </a:extLst>
          </p:cNvPr>
          <p:cNvSpPr txBox="1"/>
          <p:nvPr userDrawn="1"/>
        </p:nvSpPr>
        <p:spPr>
          <a:xfrm>
            <a:off x="10378701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9052A-744F-12AE-CBAC-C47BAE850CCA}"/>
              </a:ext>
            </a:extLst>
          </p:cNvPr>
          <p:cNvSpPr/>
          <p:nvPr userDrawn="1"/>
        </p:nvSpPr>
        <p:spPr>
          <a:xfrm>
            <a:off x="-53575" y="6489510"/>
            <a:ext cx="12248444" cy="402609"/>
          </a:xfrm>
          <a:prstGeom prst="rect">
            <a:avLst/>
          </a:prstGeom>
          <a:solidFill>
            <a:srgbClr val="8C151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1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82C59-4E46-EDEE-8E7C-10D747609DF4}"/>
              </a:ext>
            </a:extLst>
          </p:cNvPr>
          <p:cNvSpPr txBox="1"/>
          <p:nvPr userDrawn="1"/>
        </p:nvSpPr>
        <p:spPr>
          <a:xfrm>
            <a:off x="150126" y="645351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D04D2-72AB-3F76-0C8E-7AE1ADE3A916}"/>
              </a:ext>
            </a:extLst>
          </p:cNvPr>
          <p:cNvSpPr txBox="1"/>
          <p:nvPr userDrawn="1"/>
        </p:nvSpPr>
        <p:spPr>
          <a:xfrm>
            <a:off x="2704531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C3DF4-8B12-6921-1E88-37E791737DA2}"/>
              </a:ext>
            </a:extLst>
          </p:cNvPr>
          <p:cNvSpPr txBox="1"/>
          <p:nvPr userDrawn="1"/>
        </p:nvSpPr>
        <p:spPr>
          <a:xfrm>
            <a:off x="5447733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32BFB-B201-23DE-F5B6-CE2367795032}"/>
              </a:ext>
            </a:extLst>
          </p:cNvPr>
          <p:cNvSpPr txBox="1"/>
          <p:nvPr userDrawn="1"/>
        </p:nvSpPr>
        <p:spPr>
          <a:xfrm>
            <a:off x="10581568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5EE9E-3868-5DA5-25B5-CA08B022BA5F}"/>
              </a:ext>
            </a:extLst>
          </p:cNvPr>
          <p:cNvSpPr/>
          <p:nvPr userDrawn="1"/>
        </p:nvSpPr>
        <p:spPr>
          <a:xfrm>
            <a:off x="9812982" y="6476349"/>
            <a:ext cx="2379018" cy="402609"/>
          </a:xfrm>
          <a:prstGeom prst="rect">
            <a:avLst/>
          </a:prstGeom>
          <a:solidFill>
            <a:srgbClr val="C275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23C80-E6D6-DE60-C641-B2726FC39361}"/>
              </a:ext>
            </a:extLst>
          </p:cNvPr>
          <p:cNvSpPr txBox="1"/>
          <p:nvPr userDrawn="1"/>
        </p:nvSpPr>
        <p:spPr>
          <a:xfrm>
            <a:off x="10378701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9052A-744F-12AE-CBAC-C47BAE850CCA}"/>
              </a:ext>
            </a:extLst>
          </p:cNvPr>
          <p:cNvSpPr/>
          <p:nvPr userDrawn="1"/>
        </p:nvSpPr>
        <p:spPr>
          <a:xfrm>
            <a:off x="-53575" y="6489510"/>
            <a:ext cx="12248444" cy="402609"/>
          </a:xfrm>
          <a:prstGeom prst="rect">
            <a:avLst/>
          </a:prstGeom>
          <a:solidFill>
            <a:srgbClr val="8C151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3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D10D-C3B1-8547-D438-5F2ECAA0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079A-DA02-4335-7186-B24CCF22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82C59-4E46-EDEE-8E7C-10D747609DF4}"/>
              </a:ext>
            </a:extLst>
          </p:cNvPr>
          <p:cNvSpPr txBox="1"/>
          <p:nvPr userDrawn="1"/>
        </p:nvSpPr>
        <p:spPr>
          <a:xfrm>
            <a:off x="150126" y="645351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D04D2-72AB-3F76-0C8E-7AE1ADE3A916}"/>
              </a:ext>
            </a:extLst>
          </p:cNvPr>
          <p:cNvSpPr txBox="1"/>
          <p:nvPr userDrawn="1"/>
        </p:nvSpPr>
        <p:spPr>
          <a:xfrm>
            <a:off x="2704531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C3DF4-8B12-6921-1E88-37E791737DA2}"/>
              </a:ext>
            </a:extLst>
          </p:cNvPr>
          <p:cNvSpPr txBox="1"/>
          <p:nvPr userDrawn="1"/>
        </p:nvSpPr>
        <p:spPr>
          <a:xfrm>
            <a:off x="5447733" y="6453518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32BFB-B201-23DE-F5B6-CE2367795032}"/>
              </a:ext>
            </a:extLst>
          </p:cNvPr>
          <p:cNvSpPr txBox="1"/>
          <p:nvPr userDrawn="1"/>
        </p:nvSpPr>
        <p:spPr>
          <a:xfrm>
            <a:off x="10581568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5EE9E-3868-5DA5-25B5-CA08B022BA5F}"/>
              </a:ext>
            </a:extLst>
          </p:cNvPr>
          <p:cNvSpPr/>
          <p:nvPr userDrawn="1"/>
        </p:nvSpPr>
        <p:spPr>
          <a:xfrm>
            <a:off x="9812982" y="6476349"/>
            <a:ext cx="2379018" cy="402609"/>
          </a:xfrm>
          <a:prstGeom prst="rect">
            <a:avLst/>
          </a:prstGeom>
          <a:solidFill>
            <a:srgbClr val="C275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23C80-E6D6-DE60-C641-B2726FC39361}"/>
              </a:ext>
            </a:extLst>
          </p:cNvPr>
          <p:cNvSpPr txBox="1"/>
          <p:nvPr userDrawn="1"/>
        </p:nvSpPr>
        <p:spPr>
          <a:xfrm>
            <a:off x="10378701" y="6476349"/>
            <a:ext cx="201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9052A-744F-12AE-CBAC-C47BAE850CCA}"/>
              </a:ext>
            </a:extLst>
          </p:cNvPr>
          <p:cNvSpPr/>
          <p:nvPr userDrawn="1"/>
        </p:nvSpPr>
        <p:spPr>
          <a:xfrm>
            <a:off x="-53575" y="6430454"/>
            <a:ext cx="1224844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2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98FC-4BBD-F692-DE65-79C2B65D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6B037-672F-BBB0-6201-B386D8DE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72D71-A119-2F14-CA8B-0BD765DE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5992D3-C7CD-EC47-922D-47E29183F9C4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20A2-A454-03F2-A97C-C062B49C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B882-01A6-F819-7C3C-B06E07ED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EC0F3F-BA30-F140-A53C-6EDA9B7F96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4ABF17-1953-1C62-5869-1C44B8349F20}"/>
              </a:ext>
            </a:extLst>
          </p:cNvPr>
          <p:cNvSpPr/>
          <p:nvPr userDrawn="1"/>
        </p:nvSpPr>
        <p:spPr>
          <a:xfrm>
            <a:off x="9812982" y="6476349"/>
            <a:ext cx="2379018" cy="402609"/>
          </a:xfrm>
          <a:prstGeom prst="rect">
            <a:avLst/>
          </a:prstGeom>
          <a:solidFill>
            <a:srgbClr val="C275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8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05D05E-91B6-49E9-AF29-4C0119257448}"/>
              </a:ext>
            </a:extLst>
          </p:cNvPr>
          <p:cNvSpPr/>
          <p:nvPr userDrawn="1"/>
        </p:nvSpPr>
        <p:spPr>
          <a:xfrm>
            <a:off x="-53575" y="-71919"/>
            <a:ext cx="12302019" cy="1068514"/>
          </a:xfrm>
          <a:prstGeom prst="rect">
            <a:avLst/>
          </a:prstGeom>
          <a:solidFill>
            <a:srgbClr val="941100">
              <a:alpha val="603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60364-765D-8851-439B-5461196A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43" y="98424"/>
            <a:ext cx="10515600" cy="989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3983B-CA68-67E0-C91D-CBEE3DF6F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5782"/>
            <a:ext cx="10515600" cy="3906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red and white logo&#10;&#10;Description automatically generated">
            <a:extLst>
              <a:ext uri="{FF2B5EF4-FFF2-40B4-BE49-F238E27FC236}">
                <a16:creationId xmlns:a16="http://schemas.microsoft.com/office/drawing/2014/main" id="{3266F85D-9609-45BF-167A-263F795C8B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38939"/>
          <a:stretch/>
        </p:blipFill>
        <p:spPr>
          <a:xfrm>
            <a:off x="9349855" y="98424"/>
            <a:ext cx="2605584" cy="806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6EC4C6-42A3-33E4-E21D-BB69E542B409}"/>
              </a:ext>
            </a:extLst>
          </p:cNvPr>
          <p:cNvSpPr/>
          <p:nvPr userDrawn="1"/>
        </p:nvSpPr>
        <p:spPr>
          <a:xfrm>
            <a:off x="-53575" y="6489510"/>
            <a:ext cx="12248444" cy="402609"/>
          </a:xfrm>
          <a:prstGeom prst="rect">
            <a:avLst/>
          </a:prstGeom>
          <a:solidFill>
            <a:srgbClr val="8C151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FD985-624A-2AFD-C451-2B6CAB867F5D}"/>
              </a:ext>
            </a:extLst>
          </p:cNvPr>
          <p:cNvSpPr txBox="1"/>
          <p:nvPr userDrawn="1"/>
        </p:nvSpPr>
        <p:spPr>
          <a:xfrm>
            <a:off x="150125" y="6507236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3C4C2-FD00-B329-47B0-65C95C7B270F}"/>
              </a:ext>
            </a:extLst>
          </p:cNvPr>
          <p:cNvSpPr txBox="1"/>
          <p:nvPr userDrawn="1"/>
        </p:nvSpPr>
        <p:spPr>
          <a:xfrm>
            <a:off x="2373694" y="6522787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LC circuits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331ADF-49BA-1BCF-4325-938DD2BA3B19}"/>
              </a:ext>
            </a:extLst>
          </p:cNvPr>
          <p:cNvSpPr txBox="1"/>
          <p:nvPr userDrawn="1"/>
        </p:nvSpPr>
        <p:spPr>
          <a:xfrm>
            <a:off x="4597263" y="6528042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Kinetic Inductance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86095-6085-5075-4885-0F448CD740CD}"/>
              </a:ext>
            </a:extLst>
          </p:cNvPr>
          <p:cNvSpPr txBox="1"/>
          <p:nvPr userDrawn="1"/>
        </p:nvSpPr>
        <p:spPr>
          <a:xfrm>
            <a:off x="7492988" y="6522787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RF transmission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0CA38-08F5-402F-ED6C-79A087FA47A7}"/>
              </a:ext>
            </a:extLst>
          </p:cNvPr>
          <p:cNvSpPr txBox="1"/>
          <p:nvPr userDrawn="1"/>
        </p:nvSpPr>
        <p:spPr>
          <a:xfrm>
            <a:off x="9925266" y="6533404"/>
            <a:ext cx="247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Dark Matter &amp; KIPMS</a:t>
            </a:r>
          </a:p>
        </p:txBody>
      </p:sp>
    </p:spTree>
    <p:extLst>
      <p:ext uri="{BB962C8B-B14F-4D97-AF65-F5344CB8AC3E}">
        <p14:creationId xmlns:p14="http://schemas.microsoft.com/office/powerpoint/2010/main" val="97559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9FA887-C118-A572-CB18-B26E265D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C4CF5-6334-D84C-1DCF-29D877252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C23E2-B693-4967-D905-10EE68837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1176-C6A4-E04B-8C99-B928C24EB313}" type="datetimeFigureOut">
              <a:rPr lang="en-US" smtClean="0"/>
              <a:t>11/1/24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C986-FEBB-D7FE-1BE6-F75D65799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016E-BB75-8369-6FB5-A01F96DCD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B5C2BD-9E81-3A41-95FD-AB2D4F3C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6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hyperlink" Target="https://openclipart.org/detail/2390/microwave-oven-by-machovka" TargetMode="Externa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C2756C"/>
            </a:gs>
            <a:gs pos="14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D9AD-E655-A878-5978-A8AD25643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174" y="1637888"/>
            <a:ext cx="9268691" cy="23876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8C1514"/>
                </a:solidFill>
              </a:rPr>
              <a:t>2024 HEPCAT report:</a:t>
            </a:r>
            <a:br>
              <a:rPr lang="en-US" sz="5400" b="1" dirty="0">
                <a:solidFill>
                  <a:srgbClr val="8C1514"/>
                </a:solidFill>
              </a:rPr>
            </a:br>
            <a:r>
              <a:rPr lang="en-US" sz="5400" b="1" dirty="0">
                <a:solidFill>
                  <a:srgbClr val="8C1514"/>
                </a:solidFill>
              </a:rPr>
              <a:t>kinetic inductance phonon-mediated detectors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BA8D5-9A54-5141-294F-ECABBD66B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1894" y="3971142"/>
            <a:ext cx="9144000" cy="1655762"/>
          </a:xfrm>
        </p:spPr>
        <p:txBody>
          <a:bodyPr/>
          <a:lstStyle/>
          <a:p>
            <a:r>
              <a:rPr lang="en-US" dirty="0"/>
              <a:t>Zoë Smith</a:t>
            </a:r>
          </a:p>
        </p:txBody>
      </p:sp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7409910B-651A-AEEC-1F1A-73A39EBF8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38" y="183454"/>
            <a:ext cx="3906982" cy="738373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E8D9791F-75BC-3603-CAB6-90037C78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7" y="144173"/>
            <a:ext cx="932007" cy="799832"/>
          </a:xfrm>
          <a:prstGeom prst="rect">
            <a:avLst/>
          </a:prstGeom>
        </p:spPr>
      </p:pic>
      <p:pic>
        <p:nvPicPr>
          <p:cNvPr id="1026" name="Picture 2" descr="Profile photo for Zoë Smith">
            <a:extLst>
              <a:ext uri="{FF2B5EF4-FFF2-40B4-BE49-F238E27FC236}">
                <a16:creationId xmlns:a16="http://schemas.microsoft.com/office/drawing/2014/main" id="{96AE6D33-7B0C-DA78-2A45-99D4F948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92" y="4629423"/>
            <a:ext cx="1875435" cy="187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0955CF2C-FF29-3149-419E-A27838F9BA09}"/>
              </a:ext>
            </a:extLst>
          </p:cNvPr>
          <p:cNvSpPr/>
          <p:nvPr/>
        </p:nvSpPr>
        <p:spPr>
          <a:xfrm>
            <a:off x="9989127" y="5150008"/>
            <a:ext cx="928255" cy="486017"/>
          </a:xfrm>
          <a:custGeom>
            <a:avLst/>
            <a:gdLst>
              <a:gd name="connsiteX0" fmla="*/ 928255 w 928255"/>
              <a:gd name="connsiteY0" fmla="*/ 0 h 486017"/>
              <a:gd name="connsiteX1" fmla="*/ 692728 w 928255"/>
              <a:gd name="connsiteY1" fmla="*/ 360219 h 486017"/>
              <a:gd name="connsiteX2" fmla="*/ 346364 w 928255"/>
              <a:gd name="connsiteY2" fmla="*/ 471055 h 486017"/>
              <a:gd name="connsiteX3" fmla="*/ 0 w 928255"/>
              <a:gd name="connsiteY3" fmla="*/ 484909 h 486017"/>
              <a:gd name="connsiteX4" fmla="*/ 0 w 928255"/>
              <a:gd name="connsiteY4" fmla="*/ 484909 h 48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255" h="486017">
                <a:moveTo>
                  <a:pt x="928255" y="0"/>
                </a:moveTo>
                <a:cubicBezTo>
                  <a:pt x="858982" y="140855"/>
                  <a:pt x="789710" y="281710"/>
                  <a:pt x="692728" y="360219"/>
                </a:cubicBezTo>
                <a:cubicBezTo>
                  <a:pt x="595746" y="438728"/>
                  <a:pt x="461819" y="450273"/>
                  <a:pt x="346364" y="471055"/>
                </a:cubicBezTo>
                <a:cubicBezTo>
                  <a:pt x="230909" y="491837"/>
                  <a:pt x="0" y="484909"/>
                  <a:pt x="0" y="484909"/>
                </a:cubicBezTo>
                <a:lnTo>
                  <a:pt x="0" y="484909"/>
                </a:ln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6774E-ED1B-31BD-9620-2F5741CA2C40}"/>
              </a:ext>
            </a:extLst>
          </p:cNvPr>
          <p:cNvSpPr txBox="1"/>
          <p:nvPr/>
        </p:nvSpPr>
        <p:spPr>
          <a:xfrm>
            <a:off x="10820400" y="4799023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Me!</a:t>
            </a:r>
          </a:p>
        </p:txBody>
      </p:sp>
      <p:pic>
        <p:nvPicPr>
          <p:cNvPr id="4098" name="Picture 2" descr="Topical Groups – High Energy Physics Consortium for Advanced Training">
            <a:extLst>
              <a:ext uri="{FF2B5EF4-FFF2-40B4-BE49-F238E27FC236}">
                <a16:creationId xmlns:a16="http://schemas.microsoft.com/office/drawing/2014/main" id="{2C9F20B7-26C8-C0D5-11B0-EC32FB09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29" y="71329"/>
            <a:ext cx="962624" cy="9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13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3FDD-CA84-16E0-3596-60C32BAC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3D025-5FEF-74AD-9234-8A052E4EF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6B798-677E-8DBF-4116-DD467E9C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065"/>
          <a:stretch/>
        </p:blipFill>
        <p:spPr>
          <a:xfrm>
            <a:off x="5651373" y="1475782"/>
            <a:ext cx="4878879" cy="2918455"/>
          </a:xfrm>
          <a:prstGeom prst="rect">
            <a:avLst/>
          </a:prstGeom>
        </p:spPr>
      </p:pic>
      <p:pic>
        <p:nvPicPr>
          <p:cNvPr id="5" name="Picture 4" descr="A circular object with a pattern&#10;&#10;Description automatically generated">
            <a:extLst>
              <a:ext uri="{FF2B5EF4-FFF2-40B4-BE49-F238E27FC236}">
                <a16:creationId xmlns:a16="http://schemas.microsoft.com/office/drawing/2014/main" id="{189AC0FA-E165-29E6-4E23-D17DBD0E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51" t="9471" r="11967" b="1091"/>
          <a:stretch/>
        </p:blipFill>
        <p:spPr>
          <a:xfrm>
            <a:off x="8090812" y="4356771"/>
            <a:ext cx="2237543" cy="205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43017-68C5-B5DB-7F6C-1710713621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811" b="73561"/>
          <a:stretch/>
        </p:blipFill>
        <p:spPr>
          <a:xfrm>
            <a:off x="1673896" y="4313950"/>
            <a:ext cx="3619063" cy="131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B5841-55C7-F637-1F36-B138B7A6A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836"/>
          <a:stretch/>
        </p:blipFill>
        <p:spPr>
          <a:xfrm>
            <a:off x="479786" y="1627378"/>
            <a:ext cx="5152571" cy="2866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BAEB22-985F-4A4D-31A7-DF3489AD72B0}"/>
              </a:ext>
            </a:extLst>
          </p:cNvPr>
          <p:cNvSpPr txBox="1"/>
          <p:nvPr/>
        </p:nvSpPr>
        <p:spPr>
          <a:xfrm>
            <a:off x="6223827" y="6581001"/>
            <a:ext cx="4257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I. </a:t>
            </a:r>
            <a:r>
              <a:rPr lang="en-US" sz="1200" dirty="0" err="1"/>
              <a:t>Nsanzineza</a:t>
            </a:r>
            <a:r>
              <a:rPr lang="en-US" sz="1200" dirty="0"/>
              <a:t> and B. Plourde, Phys. Rev. Lett. 113, 117002 (2014)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E71E1-D052-873D-74E8-C17CD301C32F}"/>
              </a:ext>
            </a:extLst>
          </p:cNvPr>
          <p:cNvSpPr txBox="1"/>
          <p:nvPr/>
        </p:nvSpPr>
        <p:spPr>
          <a:xfrm>
            <a:off x="143992" y="5921909"/>
            <a:ext cx="629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Field cooling measurements &amp; fab by K. Okubo @ Syracuse</a:t>
            </a:r>
          </a:p>
        </p:txBody>
      </p:sp>
    </p:spTree>
    <p:extLst>
      <p:ext uri="{BB962C8B-B14F-4D97-AF65-F5344CB8AC3E}">
        <p14:creationId xmlns:p14="http://schemas.microsoft.com/office/powerpoint/2010/main" val="256541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6AD935B3-EDDF-F93D-6FC1-7FDD6311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KIPM phonon setup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F8E9D5E-F027-5DB9-7F36-A27C58F31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75" t="20295" r="36878" b="44019"/>
          <a:stretch/>
        </p:blipFill>
        <p:spPr>
          <a:xfrm>
            <a:off x="8422115" y="1217937"/>
            <a:ext cx="3577370" cy="4142216"/>
          </a:xfrm>
          <a:prstGeom prst="rect">
            <a:avLst/>
          </a:prstGeom>
        </p:spPr>
      </p:pic>
      <p:pic>
        <p:nvPicPr>
          <p:cNvPr id="7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25F9B361-EF99-473E-8071-8E293EC7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07" t="8674" r="23922" b="7246"/>
          <a:stretch/>
        </p:blipFill>
        <p:spPr>
          <a:xfrm>
            <a:off x="6137009" y="1231552"/>
            <a:ext cx="2542308" cy="4959072"/>
          </a:xfrm>
          <a:prstGeom prst="rect">
            <a:avLst/>
          </a:prstGeom>
        </p:spPr>
      </p:pic>
      <p:pic>
        <p:nvPicPr>
          <p:cNvPr id="8" name="Picture 7" descr="A gold metal square with screws and bolts&#10;&#10;Description automatically generated">
            <a:extLst>
              <a:ext uri="{FF2B5EF4-FFF2-40B4-BE49-F238E27FC236}">
                <a16:creationId xmlns:a16="http://schemas.microsoft.com/office/drawing/2014/main" id="{0B3AB68B-36A9-B32B-E6FE-98808999F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8" t="25832" r="18796" b="15861"/>
          <a:stretch/>
        </p:blipFill>
        <p:spPr>
          <a:xfrm rot="16200000">
            <a:off x="10331430" y="5016851"/>
            <a:ext cx="1265986" cy="1533824"/>
          </a:xfrm>
          <a:prstGeom prst="rect">
            <a:avLst/>
          </a:prstGeom>
          <a:ln w="85725">
            <a:noFill/>
          </a:ln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D787ABF1-9805-2442-0811-A11A07C6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44" y="1177690"/>
            <a:ext cx="5210022" cy="3906435"/>
          </a:xfrm>
        </p:spPr>
        <p:txBody>
          <a:bodyPr/>
          <a:lstStyle/>
          <a:p>
            <a:r>
              <a:rPr lang="en-US" dirty="0"/>
              <a:t>Installed RF readout and  optical fiber chains into our cryostat</a:t>
            </a:r>
          </a:p>
          <a:p>
            <a:r>
              <a:rPr lang="en-US" dirty="0"/>
              <a:t>We pulse an LED on the back of  KIPM while cold and measure changes in RF transmission.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4684011-D378-875C-7FD8-9AD7FD73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73" y="3650378"/>
            <a:ext cx="3041743" cy="282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5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31A0A-DAC2-B227-6761-C5E76F99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C235-9F18-3DF1-290F-A71D1A6F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Phonon resolution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975B2-D64A-17D7-376E-F06090743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1475782"/>
            <a:ext cx="6489055" cy="3906435"/>
          </a:xfrm>
        </p:spPr>
        <p:txBody>
          <a:bodyPr>
            <a:normAutofit/>
          </a:bodyPr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Implementing phonon collection efficiency measurement 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has become a standard technique we use for KIDs, based on success with TES-based detectors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Fitting mean vs variance allows for establishing an absolute energy scale due to photon variance</a:t>
            </a:r>
          </a:p>
          <a:p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B01A810-72E2-920A-F92B-4274287DBFE3}"/>
                  </a:ext>
                </a:extLst>
              </p14:cNvPr>
              <p14:cNvContentPartPr/>
              <p14:nvPr/>
            </p14:nvContentPartPr>
            <p14:xfrm>
              <a:off x="4419931" y="5775410"/>
              <a:ext cx="360" cy="3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B01A810-72E2-920A-F92B-4274287DBF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3811" y="576929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89" name="Content Placeholder 3">
            <a:extLst>
              <a:ext uri="{FF2B5EF4-FFF2-40B4-BE49-F238E27FC236}">
                <a16:creationId xmlns:a16="http://schemas.microsoft.com/office/drawing/2014/main" id="{B6084C4D-DCA6-A3E7-6049-3A196B9C5B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29" t="58820" r="40733" b="4682"/>
          <a:stretch/>
        </p:blipFill>
        <p:spPr>
          <a:xfrm>
            <a:off x="7827599" y="1053034"/>
            <a:ext cx="4031673" cy="2603030"/>
          </a:xfrm>
          <a:prstGeom prst="rect">
            <a:avLst/>
          </a:prstGeom>
        </p:spPr>
      </p:pic>
      <p:pic>
        <p:nvPicPr>
          <p:cNvPr id="90" name="Content Placeholder 3">
            <a:extLst>
              <a:ext uri="{FF2B5EF4-FFF2-40B4-BE49-F238E27FC236}">
                <a16:creationId xmlns:a16="http://schemas.microsoft.com/office/drawing/2014/main" id="{F5BA440A-E9B1-1A8B-CD50-86BC18B58A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263" t="58073" r="1972" b="6038"/>
          <a:stretch/>
        </p:blipFill>
        <p:spPr>
          <a:xfrm>
            <a:off x="7771711" y="3562280"/>
            <a:ext cx="4219430" cy="2872459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104E2EB0-B3B4-61D1-EB92-645A6D59745E}"/>
              </a:ext>
            </a:extLst>
          </p:cNvPr>
          <p:cNvSpPr txBox="1"/>
          <p:nvPr/>
        </p:nvSpPr>
        <p:spPr>
          <a:xfrm rot="19591600">
            <a:off x="9308124" y="4525107"/>
            <a:ext cx="139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progress…</a:t>
            </a:r>
          </a:p>
        </p:txBody>
      </p:sp>
    </p:spTree>
    <p:extLst>
      <p:ext uri="{BB962C8B-B14F-4D97-AF65-F5344CB8AC3E}">
        <p14:creationId xmlns:p14="http://schemas.microsoft.com/office/powerpoint/2010/main" val="369919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4D4CD-3EAC-3D0B-933F-186E1648F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2694-D50C-2BAF-EF55-62CA9772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Phonon collection efficiency problem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DC837C3-EFA8-0C75-D5B3-2416EF47A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43" y="1072291"/>
            <a:ext cx="10515600" cy="3906435"/>
          </a:xfrm>
        </p:spPr>
        <p:txBody>
          <a:bodyPr/>
          <a:lstStyle/>
          <a:p>
            <a:r>
              <a:rPr lang="en-US" dirty="0"/>
              <a:t>Collaborators at Caltech &amp; Fermilab have shown ~2eV baseline resolution, but &lt;1% phonon collection efficiency using the shot noise measurement</a:t>
            </a:r>
          </a:p>
          <a:p>
            <a:r>
              <a:rPr lang="en-US" dirty="0"/>
              <a:t>Many possible losses to 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F4EB7-3E80-B5F9-14E5-015B32E8AEE6}"/>
              </a:ext>
            </a:extLst>
          </p:cNvPr>
          <p:cNvSpPr/>
          <p:nvPr/>
        </p:nvSpPr>
        <p:spPr>
          <a:xfrm>
            <a:off x="3214255" y="4001700"/>
            <a:ext cx="5486400" cy="10902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AFD42E-87CD-1CD1-E770-800C08841E97}"/>
              </a:ext>
            </a:extLst>
          </p:cNvPr>
          <p:cNvSpPr/>
          <p:nvPr/>
        </p:nvSpPr>
        <p:spPr>
          <a:xfrm>
            <a:off x="6299961" y="3769077"/>
            <a:ext cx="1676400" cy="2407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0AFF73-E4FF-326B-9E3C-D86511545D7B}"/>
              </a:ext>
            </a:extLst>
          </p:cNvPr>
          <p:cNvSpPr/>
          <p:nvPr/>
        </p:nvSpPr>
        <p:spPr>
          <a:xfrm>
            <a:off x="3886200" y="2920688"/>
            <a:ext cx="1876038" cy="1090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gap superconductor 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1CFC72C2-9BCC-2401-45FC-CCE155546018}"/>
              </a:ext>
            </a:extLst>
          </p:cNvPr>
          <p:cNvSpPr/>
          <p:nvPr/>
        </p:nvSpPr>
        <p:spPr>
          <a:xfrm rot="6007588">
            <a:off x="7955679" y="3973990"/>
            <a:ext cx="727773" cy="1099687"/>
          </a:xfrm>
          <a:prstGeom prst="clou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F3DA50-C440-45FD-3F78-0DE3587FAE82}"/>
              </a:ext>
            </a:extLst>
          </p:cNvPr>
          <p:cNvSpPr/>
          <p:nvPr/>
        </p:nvSpPr>
        <p:spPr>
          <a:xfrm>
            <a:off x="7550727" y="5091992"/>
            <a:ext cx="3269673" cy="96779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Gold or copper mounts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DB22ED-7FA7-B057-947E-1AF8B50BF551}"/>
              </a:ext>
            </a:extLst>
          </p:cNvPr>
          <p:cNvSpPr/>
          <p:nvPr/>
        </p:nvSpPr>
        <p:spPr>
          <a:xfrm>
            <a:off x="914400" y="5091992"/>
            <a:ext cx="3269673" cy="96779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Gold or copper mounts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BAA3CE-ACF0-BCBE-DCBC-7823AB641513}"/>
              </a:ext>
            </a:extLst>
          </p:cNvPr>
          <p:cNvSpPr txBox="1"/>
          <p:nvPr/>
        </p:nvSpPr>
        <p:spPr>
          <a:xfrm>
            <a:off x="8847928" y="3996889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Rough edges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FFB266-C823-6769-B26C-37A9E2FA536F}"/>
              </a:ext>
            </a:extLst>
          </p:cNvPr>
          <p:cNvCxnSpPr>
            <a:cxnSpLocks/>
          </p:cNvCxnSpPr>
          <p:nvPr/>
        </p:nvCxnSpPr>
        <p:spPr>
          <a:xfrm flipV="1">
            <a:off x="7230076" y="5205258"/>
            <a:ext cx="907972" cy="6125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5DF38DC-91F0-45F7-7B0F-6F2CFC46B2DC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3809853" y="5131686"/>
            <a:ext cx="1009256" cy="8318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A07BB2-0ED6-68A4-FDCB-431CE408CDB9}"/>
              </a:ext>
            </a:extLst>
          </p:cNvPr>
          <p:cNvCxnSpPr>
            <a:cxnSpLocks/>
          </p:cNvCxnSpPr>
          <p:nvPr/>
        </p:nvCxnSpPr>
        <p:spPr>
          <a:xfrm flipH="1" flipV="1">
            <a:off x="4871673" y="4050673"/>
            <a:ext cx="173378" cy="16884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10D748-0548-39E3-416E-87D79BD6E6BB}"/>
              </a:ext>
            </a:extLst>
          </p:cNvPr>
          <p:cNvCxnSpPr>
            <a:cxnSpLocks/>
          </p:cNvCxnSpPr>
          <p:nvPr/>
        </p:nvCxnSpPr>
        <p:spPr>
          <a:xfrm flipV="1">
            <a:off x="6544423" y="4504184"/>
            <a:ext cx="2058545" cy="12212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AF318A3-C429-1440-2C00-7CA8A76B03BF}"/>
              </a:ext>
            </a:extLst>
          </p:cNvPr>
          <p:cNvSpPr txBox="1"/>
          <p:nvPr/>
        </p:nvSpPr>
        <p:spPr>
          <a:xfrm>
            <a:off x="4819109" y="5778837"/>
            <a:ext cx="235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Sources of phonon loss</a:t>
            </a:r>
          </a:p>
        </p:txBody>
      </p:sp>
    </p:spTree>
    <p:extLst>
      <p:ext uri="{BB962C8B-B14F-4D97-AF65-F5344CB8AC3E}">
        <p14:creationId xmlns:p14="http://schemas.microsoft.com/office/powerpoint/2010/main" val="353205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6FA8-DA77-4924-722E-B2E5187FD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EE4C-5090-A317-83E6-D4F3DBF8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Next up: changing where LED hits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D53A-FA4E-62D7-CCD6-6EEDD05AA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40" y="1281650"/>
            <a:ext cx="10515600" cy="3906435"/>
          </a:xfrm>
        </p:spPr>
        <p:txBody>
          <a:bodyPr>
            <a:normAutofit/>
          </a:bodyPr>
          <a:lstStyle/>
          <a:p>
            <a:r>
              <a:rPr lang="en-US" sz="2000" dirty="0"/>
              <a:t>Fermilab designed a prototype MEMs system to steer beam.</a:t>
            </a:r>
          </a:p>
          <a:p>
            <a:r>
              <a:rPr lang="en-US" sz="2000" dirty="0"/>
              <a:t>SLAC group resigned to fit inside 5” </a:t>
            </a:r>
            <a:r>
              <a:rPr lang="en-US" sz="2000" dirty="0" err="1"/>
              <a:t>cryoperm</a:t>
            </a:r>
            <a:r>
              <a:rPr lang="en-US" sz="2000" dirty="0"/>
              <a:t> can</a:t>
            </a:r>
          </a:p>
          <a:p>
            <a:r>
              <a:rPr lang="en-US" sz="2000" dirty="0"/>
              <a:t>Enables testing in a light-tight &amp;  low magnetic field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D6F9C-6CCE-9AE8-6C5E-552817AF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33" y="2792465"/>
            <a:ext cx="5638799" cy="279232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5193EE-80BD-6D3B-3BBC-9A7C8837C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16475" r="17347" b="15765"/>
          <a:stretch/>
        </p:blipFill>
        <p:spPr bwMode="auto">
          <a:xfrm>
            <a:off x="8235431" y="2314753"/>
            <a:ext cx="3252087" cy="400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D9420-B1FE-F615-C746-A023C12EBCC2}"/>
              </a:ext>
            </a:extLst>
          </p:cNvPr>
          <p:cNvSpPr txBox="1"/>
          <p:nvPr/>
        </p:nvSpPr>
        <p:spPr>
          <a:xfrm>
            <a:off x="8716611" y="2423133"/>
            <a:ext cx="22897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lid for Magnetic Shield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A1EF4-6F36-F147-14E6-7F2C91026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3146" r="4351" b="7089"/>
          <a:stretch/>
        </p:blipFill>
        <p:spPr>
          <a:xfrm>
            <a:off x="7147351" y="3982820"/>
            <a:ext cx="1987638" cy="2361298"/>
          </a:xfrm>
          <a:prstGeom prst="rect">
            <a:avLst/>
          </a:prstGeom>
        </p:spPr>
      </p:pic>
      <p:pic>
        <p:nvPicPr>
          <p:cNvPr id="7170" name="Picture 2" descr="Kelly Stifter, PhD - Panofsky Fellow ...">
            <a:extLst>
              <a:ext uri="{FF2B5EF4-FFF2-40B4-BE49-F238E27FC236}">
                <a16:creationId xmlns:a16="http://schemas.microsoft.com/office/drawing/2014/main" id="{54A4BA1E-860D-8E48-D545-80202192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76" y="1087686"/>
            <a:ext cx="1138382" cy="11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48B4EF9-7B15-559E-C9FC-30B767833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6"/>
          <a:stretch/>
        </p:blipFill>
        <p:spPr bwMode="auto">
          <a:xfrm>
            <a:off x="9551613" y="1091330"/>
            <a:ext cx="1187536" cy="11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DE0947-CFFD-84A0-9650-F2235F33FCBB}"/>
              </a:ext>
            </a:extLst>
          </p:cNvPr>
          <p:cNvSpPr txBox="1"/>
          <p:nvPr/>
        </p:nvSpPr>
        <p:spPr>
          <a:xfrm>
            <a:off x="2620645" y="5778755"/>
            <a:ext cx="2471574" cy="348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99"/>
              </a:lnSpc>
              <a:spcAft>
                <a:spcPts val="900"/>
              </a:spcAft>
            </a:pPr>
            <a:r>
              <a:rPr lang="en-US" sz="1600" dirty="0"/>
              <a:t>K. </a:t>
            </a:r>
            <a:r>
              <a:rPr lang="en-US" sz="1600" dirty="0" err="1"/>
              <a:t>Stifter</a:t>
            </a:r>
            <a:r>
              <a:rPr lang="en-US" sz="1600" dirty="0"/>
              <a:t> arXiv:2405.02258</a:t>
            </a:r>
            <a:r>
              <a:rPr lang="en-US" sz="1600" i="0" dirty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9199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82643-4440-4517-CFA7-F93CF4FD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D5C2-2EBE-5A8F-AE52-8CDCFCAC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Thanks to the support of HEPCAT I have…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7687A-35EE-4625-D8DA-3BA64B5B2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gained valuable instrumentation experience installing RF and optical systems into cryostats</a:t>
            </a:r>
          </a:p>
          <a:p>
            <a:r>
              <a:rPr lang="en-US" dirty="0"/>
              <a:t>designed multiple fabrication recipes for superconducting detectors</a:t>
            </a:r>
          </a:p>
          <a:p>
            <a:r>
              <a:rPr lang="en-US" dirty="0"/>
              <a:t>helped maintain vacuum and cryogenic systems for fabrication</a:t>
            </a:r>
          </a:p>
          <a:p>
            <a:r>
              <a:rPr lang="en-US" dirty="0"/>
              <a:t>applied shot noise measurements for KIPMs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21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0375-052C-8DC3-855A-C142AE73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7" name="Content Placeholder 6" descr="A toy dinosaur wearing a white robe holding a sign&#10;&#10;Description automatically generated">
            <a:extLst>
              <a:ext uri="{FF2B5EF4-FFF2-40B4-BE49-F238E27FC236}">
                <a16:creationId xmlns:a16="http://schemas.microsoft.com/office/drawing/2014/main" id="{D3AE1FC5-1EB2-86A9-47C4-1E2381F03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4036" y="1776170"/>
            <a:ext cx="2928937" cy="39052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7EF29-285B-FF43-815B-624B67C0A1B9}"/>
              </a:ext>
            </a:extLst>
          </p:cNvPr>
          <p:cNvSpPr txBox="1"/>
          <p:nvPr/>
        </p:nvSpPr>
        <p:spPr>
          <a:xfrm>
            <a:off x="37168" y="1087686"/>
            <a:ext cx="400396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+mj-lt"/>
              </a:rPr>
              <a:t>DMQIS group… </a:t>
            </a:r>
          </a:p>
          <a:p>
            <a:pPr rtl="0"/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Noah </a:t>
            </a:r>
            <a:r>
              <a:rPr lang="en-US" sz="1800" i="0" u="none" strike="noStrike" dirty="0" err="1">
                <a:solidFill>
                  <a:srgbClr val="000000"/>
                </a:solidFill>
                <a:effectLst/>
                <a:latin typeface="+mj-lt"/>
              </a:rPr>
              <a:t>Kurinsky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 (Scientist)</a:t>
            </a:r>
            <a:endParaRPr lang="en-US" dirty="0">
              <a:effectLst/>
              <a:latin typeface="+mj-lt"/>
            </a:endParaRPr>
          </a:p>
          <a:p>
            <a:pPr rtl="0"/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Kelly </a:t>
            </a:r>
            <a:r>
              <a:rPr lang="en-US" sz="1800" i="0" u="none" strike="noStrike" dirty="0" err="1">
                <a:solidFill>
                  <a:srgbClr val="000000"/>
                </a:solidFill>
                <a:effectLst/>
                <a:latin typeface="+mj-lt"/>
              </a:rPr>
              <a:t>Stifter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 (Scientist)</a:t>
            </a:r>
            <a:endParaRPr lang="en-US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Betty Young (SC Faculty)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Nico Linton (Technician)</a:t>
            </a:r>
          </a:p>
          <a:p>
            <a:pPr rtl="0"/>
            <a:r>
              <a:rPr lang="en-US" dirty="0">
                <a:solidFill>
                  <a:srgbClr val="000000"/>
                </a:solidFill>
                <a:latin typeface="+mj-lt"/>
              </a:rPr>
              <a:t>Sidney Stevens (Mech. Eng.)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Jamie Ryan (Postdoc)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Chiara Salemi (Porat Fellow)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Taylor </a:t>
            </a:r>
            <a:r>
              <a:rPr lang="en-US" sz="1800" i="0" u="none" strike="noStrike" dirty="0" err="1">
                <a:solidFill>
                  <a:srgbClr val="000000"/>
                </a:solidFill>
                <a:effectLst/>
                <a:latin typeface="+mj-lt"/>
              </a:rPr>
              <a:t>Aralis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 (Postdoc)</a:t>
            </a:r>
            <a:endParaRPr lang="en-US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Jadyn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Anczarski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(Stanford grad)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Taj Dyson (Stanford grad)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Aviv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Simchony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 (Stanford grad)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Zoe Smith (Stanford grad)</a:t>
            </a:r>
            <a:endParaRPr lang="en-US" dirty="0">
              <a:effectLst/>
              <a:latin typeface="+mj-lt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+mj-lt"/>
              </a:rPr>
              <a:t>Hannah Magoon (Stanford grad)</a:t>
            </a:r>
            <a:endParaRPr lang="en-US" b="0" dirty="0">
              <a:effectLst/>
              <a:latin typeface="+mj-lt"/>
            </a:endParaRPr>
          </a:p>
          <a:p>
            <a:pPr rtl="0"/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Tonya Peschel (SLAC post-bac)</a:t>
            </a:r>
            <a:endParaRPr lang="en-US" dirty="0">
              <a:effectLst/>
              <a:latin typeface="+mj-lt"/>
            </a:endParaRPr>
          </a:p>
          <a:p>
            <a:pPr rtl="0"/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Giana Perez (Stanford </a:t>
            </a:r>
            <a:r>
              <a:rPr lang="en-US" sz="1800" i="0" u="none" strike="noStrike" dirty="0" err="1">
                <a:solidFill>
                  <a:srgbClr val="000000"/>
                </a:solidFill>
                <a:effectLst/>
                <a:latin typeface="+mj-lt"/>
              </a:rPr>
              <a:t>ugrad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rtl="0"/>
            <a:r>
              <a:rPr lang="en-US" dirty="0">
                <a:solidFill>
                  <a:srgbClr val="000000"/>
                </a:solidFill>
                <a:latin typeface="+mj-lt"/>
              </a:rPr>
              <a:t>Anthony Nunez (Stanford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ugrad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rtl="0"/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Elizabeth Panner (Tufts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ugrad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rtl="0"/>
            <a:r>
              <a:rPr lang="en-US" b="0" dirty="0">
                <a:solidFill>
                  <a:srgbClr val="000000"/>
                </a:solidFill>
                <a:effectLst/>
                <a:latin typeface="+mj-lt"/>
              </a:rPr>
              <a:t>Charles Snipp (Stanford </a:t>
            </a:r>
            <a:r>
              <a:rPr lang="en-US" b="0" dirty="0" err="1">
                <a:solidFill>
                  <a:srgbClr val="000000"/>
                </a:solidFill>
                <a:effectLst/>
                <a:latin typeface="+mj-lt"/>
              </a:rPr>
              <a:t>ugrad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414C0A-7A93-C52A-0DEB-31EF85070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" b="1289"/>
          <a:stretch/>
        </p:blipFill>
        <p:spPr bwMode="auto">
          <a:xfrm>
            <a:off x="4153830" y="1029081"/>
            <a:ext cx="4142510" cy="53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9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997F-2DBF-B504-D2E7-FEE2A05E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MKIDs are LC circuits.</a:t>
            </a:r>
          </a:p>
        </p:txBody>
      </p:sp>
      <p:pic>
        <p:nvPicPr>
          <p:cNvPr id="5" name="Content Placeholder 4" descr="A diagram of a circuit&#10;&#10;Description automatically generated">
            <a:extLst>
              <a:ext uri="{FF2B5EF4-FFF2-40B4-BE49-F238E27FC236}">
                <a16:creationId xmlns:a16="http://schemas.microsoft.com/office/drawing/2014/main" id="{4BB86C5C-36CB-3D8A-F4E6-BC1EC0E48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343" y="1855932"/>
            <a:ext cx="4187802" cy="3428250"/>
          </a:xfrm>
        </p:spPr>
      </p:pic>
      <p:pic>
        <p:nvPicPr>
          <p:cNvPr id="10" name="Picture 9" descr="A yellow maze with lines&#10;&#10;Description automatically generated">
            <a:extLst>
              <a:ext uri="{FF2B5EF4-FFF2-40B4-BE49-F238E27FC236}">
                <a16:creationId xmlns:a16="http://schemas.microsoft.com/office/drawing/2014/main" id="{9E9D0F6F-57E4-0542-0851-A771033F1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909949" y="2157717"/>
            <a:ext cx="3428249" cy="28246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21F944-7151-867B-242F-EB6DC2A50AB6}"/>
              </a:ext>
            </a:extLst>
          </p:cNvPr>
          <p:cNvSpPr txBox="1"/>
          <p:nvPr/>
        </p:nvSpPr>
        <p:spPr>
          <a:xfrm>
            <a:off x="5628143" y="5284181"/>
            <a:ext cx="4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97AFB-1AB9-A4BB-01DC-50F78FAA1054}"/>
              </a:ext>
            </a:extLst>
          </p:cNvPr>
          <p:cNvSpPr txBox="1"/>
          <p:nvPr/>
        </p:nvSpPr>
        <p:spPr>
          <a:xfrm>
            <a:off x="7053282" y="5284181"/>
            <a:ext cx="77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A9D2B-91F2-21BC-B89E-476B2453CFD0}"/>
              </a:ext>
            </a:extLst>
          </p:cNvPr>
          <p:cNvSpPr txBox="1"/>
          <p:nvPr/>
        </p:nvSpPr>
        <p:spPr>
          <a:xfrm>
            <a:off x="8575963" y="1855932"/>
            <a:ext cx="32456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LC circuits are harmonic oscillators </a:t>
            </a:r>
          </a:p>
          <a:p>
            <a:endParaRPr lang="en-US" sz="2800" dirty="0"/>
          </a:p>
          <a:p>
            <a:r>
              <a:rPr lang="en-US" sz="2800" dirty="0"/>
              <a:t>Their resonance frequency is: </a:t>
            </a:r>
          </a:p>
          <a:p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0BD4CD-876A-C26D-F4D3-F3FFCAB40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10" y="4242836"/>
            <a:ext cx="2085753" cy="13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CB60-DCD0-4164-42F3-69EF1000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M</a:t>
            </a:r>
            <a:r>
              <a:rPr lang="en-US" sz="3600" dirty="0"/>
              <a:t>KIDs operate at Microwave Frequencies.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EA1550-93BC-ECDF-BA75-2A19DF4A8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shelf electronics in microwave regime </a:t>
            </a:r>
          </a:p>
          <a:p>
            <a:r>
              <a:rPr lang="en-US" dirty="0" err="1"/>
              <a:t>MuWe</a:t>
            </a:r>
            <a:r>
              <a:rPr lang="en-US" dirty="0"/>
              <a:t> design our LC circuits to be in 4-8 GHz regime for various reasons:</a:t>
            </a:r>
          </a:p>
          <a:p>
            <a:pPr lvl="1"/>
            <a:r>
              <a:rPr lang="en-US" dirty="0"/>
              <a:t>KI better when charges travel shorter distance</a:t>
            </a:r>
          </a:p>
          <a:p>
            <a:pPr lvl="2"/>
            <a:r>
              <a:rPr lang="en-US" dirty="0"/>
              <a:t>Keep resonance frequency  much lower than gap frequency</a:t>
            </a:r>
          </a:p>
          <a:p>
            <a:pPr lvl="1"/>
            <a:r>
              <a:rPr lang="en-US" dirty="0"/>
              <a:t>Off the </a:t>
            </a:r>
            <a:r>
              <a:rPr lang="en-US" dirty="0" err="1"/>
              <a:t>ltiplexing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microwave oven with buttons and a black background&#10;&#10;Description automatically generated">
            <a:extLst>
              <a:ext uri="{FF2B5EF4-FFF2-40B4-BE49-F238E27FC236}">
                <a16:creationId xmlns:a16="http://schemas.microsoft.com/office/drawing/2014/main" id="{E18B3958-5CE9-984F-B13E-46277C309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11886" y="4010785"/>
            <a:ext cx="3092632" cy="1942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BA258-4E04-CF9A-C688-153B44440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010" y="2086410"/>
            <a:ext cx="3704936" cy="1730327"/>
          </a:xfrm>
          <a:prstGeom prst="rect">
            <a:avLst/>
          </a:prstGeom>
        </p:spPr>
      </p:pic>
      <p:pic>
        <p:nvPicPr>
          <p:cNvPr id="12" name="Graphic 11" descr="Radio with solid fill">
            <a:extLst>
              <a:ext uri="{FF2B5EF4-FFF2-40B4-BE49-F238E27FC236}">
                <a16:creationId xmlns:a16="http://schemas.microsoft.com/office/drawing/2014/main" id="{92F0B7FE-E710-CB3E-62AF-52AE1B014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2287" y="4010785"/>
            <a:ext cx="1759528" cy="1759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2BA7B7-AAA5-CD09-FD68-BB6C0746E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633" y="3656188"/>
            <a:ext cx="4135582" cy="2468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51737-C7F9-772E-FBF7-D7E63B865E7F}"/>
              </a:ext>
            </a:extLst>
          </p:cNvPr>
          <p:cNvSpPr txBox="1"/>
          <p:nvPr/>
        </p:nvSpPr>
        <p:spPr>
          <a:xfrm>
            <a:off x="4955888" y="6124909"/>
            <a:ext cx="2826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Shawn W. Henderson, 2018</a:t>
            </a:r>
          </a:p>
        </p:txBody>
      </p:sp>
      <p:pic>
        <p:nvPicPr>
          <p:cNvPr id="4098" name="Picture 2" descr="Pin page">
            <a:extLst>
              <a:ext uri="{FF2B5EF4-FFF2-40B4-BE49-F238E27FC236}">
                <a16:creationId xmlns:a16="http://schemas.microsoft.com/office/drawing/2014/main" id="{EBFC95FD-B46A-D081-0DAB-B7D0A47B2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1" t="11751" r="9912" b="68936"/>
          <a:stretch/>
        </p:blipFill>
        <p:spPr bwMode="auto">
          <a:xfrm>
            <a:off x="4125587" y="3801973"/>
            <a:ext cx="3523277" cy="19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D974-223D-4121-C92D-D043A56E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couple the MKID to a transmission line.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04310-07D1-72B0-9DB3-2053EC634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82"/>
            <a:ext cx="6015951" cy="4793066"/>
          </a:xfrm>
        </p:spPr>
        <p:txBody>
          <a:bodyPr>
            <a:normAutofit fontScale="25000" lnSpcReduction="20000"/>
          </a:bodyPr>
          <a:lstStyle/>
          <a:p>
            <a:r>
              <a:rPr lang="en-US" sz="8600" dirty="0"/>
              <a:t>Send microwave with known phase and amplitude down feedline </a:t>
            </a:r>
          </a:p>
          <a:p>
            <a:pPr marL="0" indent="0">
              <a:buNone/>
            </a:pPr>
            <a:endParaRPr lang="en-US" sz="8600" dirty="0"/>
          </a:p>
          <a:p>
            <a:r>
              <a:rPr lang="en-US" sz="8600" dirty="0"/>
              <a:t>Couple a device (MKID!) to feedline &amp; distort microwave: </a:t>
            </a:r>
          </a:p>
          <a:p>
            <a:endParaRPr lang="en-US" sz="8600" dirty="0"/>
          </a:p>
          <a:p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r>
              <a:rPr lang="en-US" sz="8600" dirty="0" err="1"/>
              <a:t>Qr</a:t>
            </a:r>
            <a:r>
              <a:rPr lang="en-US" sz="8600" dirty="0"/>
              <a:t> total quality factor (</a:t>
            </a:r>
            <a:r>
              <a:rPr lang="en-US" sz="8600" dirty="0" err="1"/>
              <a:t>Qi+Qc</a:t>
            </a:r>
            <a:r>
              <a:rPr lang="en-US" sz="8600" dirty="0"/>
              <a:t>)/(</a:t>
            </a:r>
            <a:r>
              <a:rPr lang="en-US" sz="8600" dirty="0" err="1"/>
              <a:t>QiQc</a:t>
            </a:r>
            <a:r>
              <a:rPr lang="en-US" sz="8600" dirty="0"/>
              <a:t>)</a:t>
            </a:r>
          </a:p>
          <a:p>
            <a:r>
              <a:rPr lang="en-US" sz="8600" dirty="0"/>
              <a:t>Qc depends on coupling to feedline</a:t>
            </a:r>
          </a:p>
          <a:p>
            <a:pPr lvl="1"/>
            <a:r>
              <a:rPr lang="en-US" sz="8600" dirty="0"/>
              <a:t> is fixed for given design</a:t>
            </a:r>
          </a:p>
          <a:p>
            <a:r>
              <a:rPr lang="en-US" sz="9000" dirty="0"/>
              <a:t>Qi relates to dissipation of energy in the film</a:t>
            </a:r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09B78DBC-A98A-E6E5-BA32-1539E455D1C5}"/>
              </a:ext>
            </a:extLst>
          </p:cNvPr>
          <p:cNvSpPr/>
          <p:nvPr/>
        </p:nvSpPr>
        <p:spPr>
          <a:xfrm rot="5400000">
            <a:off x="8014368" y="2286506"/>
            <a:ext cx="365760" cy="1209502"/>
          </a:xfrm>
          <a:prstGeom prst="can">
            <a:avLst>
              <a:gd name="adj" fmla="val 47831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EED379-E855-7F44-660F-1AE2D06FAC59}"/>
              </a:ext>
            </a:extLst>
          </p:cNvPr>
          <p:cNvCxnSpPr>
            <a:cxnSpLocks/>
          </p:cNvCxnSpPr>
          <p:nvPr/>
        </p:nvCxnSpPr>
        <p:spPr>
          <a:xfrm>
            <a:off x="8713809" y="2891257"/>
            <a:ext cx="108225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n 19">
            <a:extLst>
              <a:ext uri="{FF2B5EF4-FFF2-40B4-BE49-F238E27FC236}">
                <a16:creationId xmlns:a16="http://schemas.microsoft.com/office/drawing/2014/main" id="{0634795F-14A4-C2E2-926A-C50FAAA2804B}"/>
              </a:ext>
            </a:extLst>
          </p:cNvPr>
          <p:cNvSpPr/>
          <p:nvPr/>
        </p:nvSpPr>
        <p:spPr>
          <a:xfrm rot="5400000">
            <a:off x="10217934" y="2286506"/>
            <a:ext cx="365760" cy="1209502"/>
          </a:xfrm>
          <a:prstGeom prst="can">
            <a:avLst>
              <a:gd name="adj" fmla="val 47831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C05180-A3DE-C5D7-1880-4A68909CE353}"/>
              </a:ext>
            </a:extLst>
          </p:cNvPr>
          <p:cNvCxnSpPr>
            <a:cxnSpLocks/>
          </p:cNvCxnSpPr>
          <p:nvPr/>
        </p:nvCxnSpPr>
        <p:spPr>
          <a:xfrm flipH="1">
            <a:off x="9237719" y="2891257"/>
            <a:ext cx="1" cy="1699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FEC320-6593-4353-7AB4-82BBA453C777}"/>
              </a:ext>
            </a:extLst>
          </p:cNvPr>
          <p:cNvCxnSpPr>
            <a:cxnSpLocks/>
          </p:cNvCxnSpPr>
          <p:nvPr/>
        </p:nvCxnSpPr>
        <p:spPr>
          <a:xfrm flipH="1">
            <a:off x="8954851" y="3074137"/>
            <a:ext cx="30008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CDB502-E6A8-B2D9-85D3-4586ED1CEE68}"/>
              </a:ext>
            </a:extLst>
          </p:cNvPr>
          <p:cNvCxnSpPr>
            <a:cxnSpLocks/>
          </p:cNvCxnSpPr>
          <p:nvPr/>
        </p:nvCxnSpPr>
        <p:spPr>
          <a:xfrm>
            <a:off x="9237720" y="2891257"/>
            <a:ext cx="0" cy="1828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D78A9F-8722-A6D2-5E33-58F8A117EE02}"/>
              </a:ext>
            </a:extLst>
          </p:cNvPr>
          <p:cNvCxnSpPr>
            <a:cxnSpLocks/>
          </p:cNvCxnSpPr>
          <p:nvPr/>
        </p:nvCxnSpPr>
        <p:spPr>
          <a:xfrm flipH="1">
            <a:off x="9237719" y="3074137"/>
            <a:ext cx="30008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B1994C-3005-69DF-2C00-4034ABA225CA}"/>
              </a:ext>
            </a:extLst>
          </p:cNvPr>
          <p:cNvCxnSpPr>
            <a:cxnSpLocks/>
          </p:cNvCxnSpPr>
          <p:nvPr/>
        </p:nvCxnSpPr>
        <p:spPr>
          <a:xfrm flipH="1">
            <a:off x="8954850" y="3173374"/>
            <a:ext cx="30008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0EE90E-9085-2D5C-CF2A-E645B82FF410}"/>
              </a:ext>
            </a:extLst>
          </p:cNvPr>
          <p:cNvCxnSpPr>
            <a:cxnSpLocks/>
          </p:cNvCxnSpPr>
          <p:nvPr/>
        </p:nvCxnSpPr>
        <p:spPr>
          <a:xfrm flipH="1">
            <a:off x="9237718" y="3173374"/>
            <a:ext cx="30008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7F0ACC-A86E-E1EF-8EB0-5C3E8591C5DB}"/>
              </a:ext>
            </a:extLst>
          </p:cNvPr>
          <p:cNvCxnSpPr>
            <a:cxnSpLocks/>
          </p:cNvCxnSpPr>
          <p:nvPr/>
        </p:nvCxnSpPr>
        <p:spPr>
          <a:xfrm>
            <a:off x="9237718" y="3173374"/>
            <a:ext cx="0" cy="1828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00A7FD5-AD7B-8F7D-940D-93BF666B2BD6}"/>
              </a:ext>
            </a:extLst>
          </p:cNvPr>
          <p:cNvCxnSpPr>
            <a:cxnSpLocks/>
          </p:cNvCxnSpPr>
          <p:nvPr/>
        </p:nvCxnSpPr>
        <p:spPr>
          <a:xfrm>
            <a:off x="7336772" y="2891257"/>
            <a:ext cx="2557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D53A7F-895E-4067-0FB4-59A542F3B250}"/>
              </a:ext>
            </a:extLst>
          </p:cNvPr>
          <p:cNvCxnSpPr>
            <a:cxnSpLocks/>
          </p:cNvCxnSpPr>
          <p:nvPr/>
        </p:nvCxnSpPr>
        <p:spPr>
          <a:xfrm>
            <a:off x="10881239" y="2891257"/>
            <a:ext cx="2557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0BB4DBE-332E-D2AA-EB3A-454F1F5E04E9}"/>
              </a:ext>
            </a:extLst>
          </p:cNvPr>
          <p:cNvSpPr txBox="1"/>
          <p:nvPr/>
        </p:nvSpPr>
        <p:spPr>
          <a:xfrm>
            <a:off x="6204235" y="2576430"/>
            <a:ext cx="107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1</a:t>
            </a:r>
          </a:p>
          <a:p>
            <a:pPr algn="ctr"/>
            <a:r>
              <a:rPr lang="en-US" sz="3600" i="1" dirty="0"/>
              <a:t>(in)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3681E6-6332-F3B6-5AC8-9ED0BBC3F06A}"/>
              </a:ext>
            </a:extLst>
          </p:cNvPr>
          <p:cNvSpPr txBox="1"/>
          <p:nvPr/>
        </p:nvSpPr>
        <p:spPr>
          <a:xfrm>
            <a:off x="11097377" y="2790147"/>
            <a:ext cx="114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2</a:t>
            </a:r>
          </a:p>
          <a:p>
            <a:pPr algn="ctr"/>
            <a:r>
              <a:rPr lang="en-US" sz="3600" i="1" dirty="0"/>
              <a:t>(out)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4FAB7A1-E6B1-1CE1-CF28-1B785B79E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85" y="2997884"/>
            <a:ext cx="3996650" cy="155774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4590B00-428C-6490-79E3-672C9AEEF3DE}"/>
              </a:ext>
            </a:extLst>
          </p:cNvPr>
          <p:cNvSpPr/>
          <p:nvPr/>
        </p:nvSpPr>
        <p:spPr>
          <a:xfrm>
            <a:off x="8654621" y="3374564"/>
            <a:ext cx="1141442" cy="1244321"/>
          </a:xfrm>
          <a:prstGeom prst="rect">
            <a:avLst/>
          </a:prstGeom>
          <a:solidFill>
            <a:schemeClr val="accent3"/>
          </a:solidFill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DUT</a:t>
            </a:r>
          </a:p>
        </p:txBody>
      </p:sp>
      <p:pic>
        <p:nvPicPr>
          <p:cNvPr id="49" name="Picture 48" descr="A circular object with a maze&#10;&#10;Description automatically generated">
            <a:extLst>
              <a:ext uri="{FF2B5EF4-FFF2-40B4-BE49-F238E27FC236}">
                <a16:creationId xmlns:a16="http://schemas.microsoft.com/office/drawing/2014/main" id="{216C0266-FB73-E5F6-75F3-0AA418A9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90472" y="2174675"/>
            <a:ext cx="3893853" cy="29203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11284F-4EF0-45B9-D9B9-D5DFE0B9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772" y="5260036"/>
            <a:ext cx="3670956" cy="10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DAF1-E8D9-5A0B-E511-FA6EDC1D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69" y="15736"/>
            <a:ext cx="10515600" cy="989262"/>
          </a:xfrm>
        </p:spPr>
        <p:txBody>
          <a:bodyPr>
            <a:normAutofit/>
          </a:bodyPr>
          <a:lstStyle/>
          <a:p>
            <a:r>
              <a:rPr lang="en-US" sz="3600" dirty="0"/>
              <a:t>Why we need phonon mediated detectors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749482-EE51-E06C-EEE8-0BDBD2995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803" r="13839"/>
          <a:stretch/>
        </p:blipFill>
        <p:spPr>
          <a:xfrm>
            <a:off x="5474677" y="2356756"/>
            <a:ext cx="6611815" cy="2314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A52C-4A10-1DD9-E331-2F3B4B85E11A}"/>
              </a:ext>
            </a:extLst>
          </p:cNvPr>
          <p:cNvSpPr txBox="1"/>
          <p:nvPr/>
        </p:nvSpPr>
        <p:spPr>
          <a:xfrm>
            <a:off x="6096000" y="6136706"/>
            <a:ext cx="620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O.Wen</a:t>
            </a:r>
            <a:r>
              <a:rPr lang="en-US" dirty="0"/>
              <a:t>  Journal of Low Temperature Physics (2022) 209:510–517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C65E6-3C7A-5AF6-672B-02B6117702D8}"/>
              </a:ext>
            </a:extLst>
          </p:cNvPr>
          <p:cNvSpPr txBox="1"/>
          <p:nvPr/>
        </p:nvSpPr>
        <p:spPr>
          <a:xfrm>
            <a:off x="211015" y="1243059"/>
            <a:ext cx="51581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400" dirty="0"/>
              <a:t>ub-GeV dark matter candidates require sub keV energy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Si target, 100 MeV dark matter would deposit ~1eV.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Resolutions of ~3 eV have been shown in TES based detectors.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Phonon absorption and quasiparticle poisoning also important question in QIS community </a:t>
            </a:r>
          </a:p>
        </p:txBody>
      </p:sp>
    </p:spTree>
    <p:extLst>
      <p:ext uri="{BB962C8B-B14F-4D97-AF65-F5344CB8AC3E}">
        <p14:creationId xmlns:p14="http://schemas.microsoft.com/office/powerpoint/2010/main" val="83919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B75B-4EF7-B0AF-FCD3-0629F56B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Pulses!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94422-FC00-5A95-649F-D2C15421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874" y="1599203"/>
            <a:ext cx="4214069" cy="4244885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E0F018D-3336-0370-8075-620ADFA5CD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0" y="1599203"/>
            <a:ext cx="507777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0919B-E25C-E5E8-0173-041E952E23F8}"/>
              </a:ext>
            </a:extLst>
          </p:cNvPr>
          <p:cNvSpPr txBox="1"/>
          <p:nvPr/>
        </p:nvSpPr>
        <p:spPr>
          <a:xfrm>
            <a:off x="3316406" y="5495210"/>
            <a:ext cx="196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0C357-42AC-AE51-901F-FB815DDE7178}"/>
              </a:ext>
            </a:extLst>
          </p:cNvPr>
          <p:cNvSpPr txBox="1"/>
          <p:nvPr/>
        </p:nvSpPr>
        <p:spPr>
          <a:xfrm rot="16200000">
            <a:off x="192120" y="2971379"/>
            <a:ext cx="128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df</a:t>
            </a:r>
            <a:r>
              <a:rPr lang="en-US" dirty="0"/>
              <a:t>/f</a:t>
            </a:r>
          </a:p>
        </p:txBody>
      </p:sp>
    </p:spTree>
    <p:extLst>
      <p:ext uri="{BB962C8B-B14F-4D97-AF65-F5344CB8AC3E}">
        <p14:creationId xmlns:p14="http://schemas.microsoft.com/office/powerpoint/2010/main" val="405825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E25B1-A931-FFF5-045F-AD9DAC6C9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Multiplexing and Quality factors: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CA019E-87F0-E2D0-CDD1-BAC0F2FB50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𝑟𝑒𝑠𝑜𝑛𝑎𝑛𝑡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𝑓𝑟𝑒𝑞𝑢𝑒𝑛𝑐𝑦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𝐹𝑊𝐻𝑀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How dense can you pack them?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CA019E-87F0-E2D0-CDD1-BAC0F2FB50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50E2D4E9-CE7E-1B09-753B-7249B6FB8496}"/>
              </a:ext>
            </a:extLst>
          </p:cNvPr>
          <p:cNvSpPr/>
          <p:nvPr/>
        </p:nvSpPr>
        <p:spPr>
          <a:xfrm>
            <a:off x="7860424" y="2058287"/>
            <a:ext cx="3326525" cy="2741423"/>
          </a:xfrm>
          <a:custGeom>
            <a:avLst/>
            <a:gdLst>
              <a:gd name="connsiteX0" fmla="*/ 0 w 3042745"/>
              <a:gd name="connsiteY0" fmla="*/ 397835 h 2684007"/>
              <a:gd name="connsiteX1" fmla="*/ 945931 w 3042745"/>
              <a:gd name="connsiteY1" fmla="*/ 413600 h 2684007"/>
              <a:gd name="connsiteX2" fmla="*/ 1229710 w 3042745"/>
              <a:gd name="connsiteY2" fmla="*/ 2683835 h 2684007"/>
              <a:gd name="connsiteX3" fmla="*/ 1529255 w 3042745"/>
              <a:gd name="connsiteY3" fmla="*/ 287476 h 2684007"/>
              <a:gd name="connsiteX4" fmla="*/ 3042745 w 3042745"/>
              <a:gd name="connsiteY4" fmla="*/ 19462 h 2684007"/>
              <a:gd name="connsiteX0" fmla="*/ 0 w 3042745"/>
              <a:gd name="connsiteY0" fmla="*/ 448057 h 2734576"/>
              <a:gd name="connsiteX1" fmla="*/ 945931 w 3042745"/>
              <a:gd name="connsiteY1" fmla="*/ 463822 h 2734576"/>
              <a:gd name="connsiteX2" fmla="*/ 1229710 w 3042745"/>
              <a:gd name="connsiteY2" fmla="*/ 2734057 h 2734576"/>
              <a:gd name="connsiteX3" fmla="*/ 1891862 w 3042745"/>
              <a:gd name="connsiteY3" fmla="*/ 243105 h 2734576"/>
              <a:gd name="connsiteX4" fmla="*/ 3042745 w 3042745"/>
              <a:gd name="connsiteY4" fmla="*/ 69684 h 2734576"/>
              <a:gd name="connsiteX0" fmla="*/ 0 w 3042745"/>
              <a:gd name="connsiteY0" fmla="*/ 448057 h 2739748"/>
              <a:gd name="connsiteX1" fmla="*/ 945931 w 3042745"/>
              <a:gd name="connsiteY1" fmla="*/ 463822 h 2739748"/>
              <a:gd name="connsiteX2" fmla="*/ 867103 w 3042745"/>
              <a:gd name="connsiteY2" fmla="*/ 911378 h 2739748"/>
              <a:gd name="connsiteX3" fmla="*/ 1229710 w 3042745"/>
              <a:gd name="connsiteY3" fmla="*/ 2734057 h 2739748"/>
              <a:gd name="connsiteX4" fmla="*/ 1891862 w 3042745"/>
              <a:gd name="connsiteY4" fmla="*/ 243105 h 2739748"/>
              <a:gd name="connsiteX5" fmla="*/ 3042745 w 3042745"/>
              <a:gd name="connsiteY5" fmla="*/ 69684 h 2739748"/>
              <a:gd name="connsiteX0" fmla="*/ 0 w 3042745"/>
              <a:gd name="connsiteY0" fmla="*/ 448057 h 2739748"/>
              <a:gd name="connsiteX1" fmla="*/ 567559 w 3042745"/>
              <a:gd name="connsiteY1" fmla="*/ 384995 h 2739748"/>
              <a:gd name="connsiteX2" fmla="*/ 867103 w 3042745"/>
              <a:gd name="connsiteY2" fmla="*/ 911378 h 2739748"/>
              <a:gd name="connsiteX3" fmla="*/ 1229710 w 3042745"/>
              <a:gd name="connsiteY3" fmla="*/ 2734057 h 2739748"/>
              <a:gd name="connsiteX4" fmla="*/ 1891862 w 3042745"/>
              <a:gd name="connsiteY4" fmla="*/ 243105 h 2739748"/>
              <a:gd name="connsiteX5" fmla="*/ 3042745 w 3042745"/>
              <a:gd name="connsiteY5" fmla="*/ 69684 h 2739748"/>
              <a:gd name="connsiteX0" fmla="*/ 0 w 3326525"/>
              <a:gd name="connsiteY0" fmla="*/ 400760 h 2739748"/>
              <a:gd name="connsiteX1" fmla="*/ 851339 w 3326525"/>
              <a:gd name="connsiteY1" fmla="*/ 384995 h 2739748"/>
              <a:gd name="connsiteX2" fmla="*/ 1150883 w 3326525"/>
              <a:gd name="connsiteY2" fmla="*/ 911378 h 2739748"/>
              <a:gd name="connsiteX3" fmla="*/ 1513490 w 3326525"/>
              <a:gd name="connsiteY3" fmla="*/ 2734057 h 2739748"/>
              <a:gd name="connsiteX4" fmla="*/ 2175642 w 3326525"/>
              <a:gd name="connsiteY4" fmla="*/ 243105 h 2739748"/>
              <a:gd name="connsiteX5" fmla="*/ 3326525 w 3326525"/>
              <a:gd name="connsiteY5" fmla="*/ 69684 h 2739748"/>
              <a:gd name="connsiteX0" fmla="*/ 0 w 3326525"/>
              <a:gd name="connsiteY0" fmla="*/ 400760 h 2739748"/>
              <a:gd name="connsiteX1" fmla="*/ 693684 w 3326525"/>
              <a:gd name="connsiteY1" fmla="*/ 353464 h 2739748"/>
              <a:gd name="connsiteX2" fmla="*/ 1150883 w 3326525"/>
              <a:gd name="connsiteY2" fmla="*/ 911378 h 2739748"/>
              <a:gd name="connsiteX3" fmla="*/ 1513490 w 3326525"/>
              <a:gd name="connsiteY3" fmla="*/ 2734057 h 2739748"/>
              <a:gd name="connsiteX4" fmla="*/ 2175642 w 3326525"/>
              <a:gd name="connsiteY4" fmla="*/ 243105 h 2739748"/>
              <a:gd name="connsiteX5" fmla="*/ 3326525 w 3326525"/>
              <a:gd name="connsiteY5" fmla="*/ 69684 h 2739748"/>
              <a:gd name="connsiteX0" fmla="*/ 0 w 3326525"/>
              <a:gd name="connsiteY0" fmla="*/ 400760 h 2741423"/>
              <a:gd name="connsiteX1" fmla="*/ 693684 w 3326525"/>
              <a:gd name="connsiteY1" fmla="*/ 353464 h 2741423"/>
              <a:gd name="connsiteX2" fmla="*/ 1072055 w 3326525"/>
              <a:gd name="connsiteY2" fmla="*/ 990206 h 2741423"/>
              <a:gd name="connsiteX3" fmla="*/ 1513490 w 3326525"/>
              <a:gd name="connsiteY3" fmla="*/ 2734057 h 2741423"/>
              <a:gd name="connsiteX4" fmla="*/ 2175642 w 3326525"/>
              <a:gd name="connsiteY4" fmla="*/ 243105 h 2741423"/>
              <a:gd name="connsiteX5" fmla="*/ 3326525 w 3326525"/>
              <a:gd name="connsiteY5" fmla="*/ 69684 h 274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6525" h="2741423">
                <a:moveTo>
                  <a:pt x="0" y="400760"/>
                </a:moveTo>
                <a:cubicBezTo>
                  <a:pt x="370489" y="218142"/>
                  <a:pt x="515008" y="255223"/>
                  <a:pt x="693684" y="353464"/>
                </a:cubicBezTo>
                <a:cubicBezTo>
                  <a:pt x="872360" y="451705"/>
                  <a:pt x="1024759" y="611834"/>
                  <a:pt x="1072055" y="990206"/>
                </a:cubicBezTo>
                <a:cubicBezTo>
                  <a:pt x="1119351" y="1368578"/>
                  <a:pt x="1329559" y="2858574"/>
                  <a:pt x="1513490" y="2734057"/>
                </a:cubicBezTo>
                <a:cubicBezTo>
                  <a:pt x="1697421" y="2609540"/>
                  <a:pt x="1873470" y="687167"/>
                  <a:pt x="2175642" y="243105"/>
                </a:cubicBezTo>
                <a:cubicBezTo>
                  <a:pt x="2477814" y="-200957"/>
                  <a:pt x="3063766" y="106470"/>
                  <a:pt x="3326525" y="6968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99E81C-0D56-A4FE-627A-0C7930B05DA5}"/>
              </a:ext>
            </a:extLst>
          </p:cNvPr>
          <p:cNvCxnSpPr>
            <a:cxnSpLocks/>
          </p:cNvCxnSpPr>
          <p:nvPr/>
        </p:nvCxnSpPr>
        <p:spPr>
          <a:xfrm>
            <a:off x="9007522" y="3297126"/>
            <a:ext cx="672506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77B50A2-A2C2-F00C-4BC4-FEFEF98BECB3}"/>
              </a:ext>
            </a:extLst>
          </p:cNvPr>
          <p:cNvSpPr txBox="1"/>
          <p:nvPr/>
        </p:nvSpPr>
        <p:spPr>
          <a:xfrm>
            <a:off x="9680028" y="311246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1D5D0C-D13A-6F70-A05B-C57F3DF3CE96}"/>
              </a:ext>
            </a:extLst>
          </p:cNvPr>
          <p:cNvCxnSpPr>
            <a:cxnSpLocks/>
          </p:cNvCxnSpPr>
          <p:nvPr/>
        </p:nvCxnSpPr>
        <p:spPr>
          <a:xfrm>
            <a:off x="7693572" y="5218386"/>
            <a:ext cx="3660228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EE6E41-16F6-4F7B-6C47-323C5E9D7FDF}"/>
              </a:ext>
            </a:extLst>
          </p:cNvPr>
          <p:cNvCxnSpPr>
            <a:cxnSpLocks/>
          </p:cNvCxnSpPr>
          <p:nvPr/>
        </p:nvCxnSpPr>
        <p:spPr>
          <a:xfrm flipV="1">
            <a:off x="7693572" y="1844566"/>
            <a:ext cx="0" cy="337382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F16842-2796-654B-3DDD-08D7D5E4FE5C}"/>
              </a:ext>
            </a:extLst>
          </p:cNvPr>
          <p:cNvSpPr txBox="1"/>
          <p:nvPr/>
        </p:nvSpPr>
        <p:spPr>
          <a:xfrm>
            <a:off x="10109076" y="5222223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ED3-DA9E-7F74-8F22-4F09B7B069AA}"/>
              </a:ext>
            </a:extLst>
          </p:cNvPr>
          <p:cNvSpPr txBox="1"/>
          <p:nvPr/>
        </p:nvSpPr>
        <p:spPr>
          <a:xfrm>
            <a:off x="6957473" y="189015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|S21|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BC1FE7-212C-A30D-4E86-D920775F891D}"/>
              </a:ext>
            </a:extLst>
          </p:cNvPr>
          <p:cNvSpPr txBox="1"/>
          <p:nvPr/>
        </p:nvSpPr>
        <p:spPr>
          <a:xfrm>
            <a:off x="9188338" y="5356542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9D0100-FDCF-B65A-AFAA-D049838E30B4}"/>
              </a:ext>
            </a:extLst>
          </p:cNvPr>
          <p:cNvCxnSpPr>
            <a:cxnSpLocks/>
          </p:cNvCxnSpPr>
          <p:nvPr/>
        </p:nvCxnSpPr>
        <p:spPr>
          <a:xfrm>
            <a:off x="9356012" y="5053190"/>
            <a:ext cx="0" cy="33039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27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36A0-23BF-5839-EF0B-F6CD09FD9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1671-5B6B-8607-17C0-3699D714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</a:t>
            </a:r>
            <a:r>
              <a:rPr lang="en-US" sz="5400" dirty="0"/>
              <a:t>KI</a:t>
            </a:r>
            <a:r>
              <a:rPr lang="en-US" sz="3600" dirty="0"/>
              <a:t>Ds utilize Kinetic Inductance.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6D47A-E047-3AAB-031E-99F3FA76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2" y="1281734"/>
            <a:ext cx="5548680" cy="3906435"/>
          </a:xfrm>
        </p:spPr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KI comes from charge carriers </a:t>
            </a:r>
            <a:r>
              <a:rPr lang="en-US" i="1" dirty="0">
                <a:solidFill>
                  <a:srgbClr val="000000"/>
                </a:solidFill>
              </a:rPr>
              <a:t>resisting </a:t>
            </a:r>
            <a:r>
              <a:rPr lang="en-US" dirty="0">
                <a:solidFill>
                  <a:srgbClr val="000000"/>
                </a:solidFill>
              </a:rPr>
              <a:t>change in motion in a changing electric field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KI changes with  the number of charge carriers!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Geometric Inductance… does not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Want to increase KI fraction (within reason):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37197-1696-2AB3-990D-03708D22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67" y="5102817"/>
            <a:ext cx="13843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1B6F8-3202-67E7-257A-A105826A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421" y="5382217"/>
            <a:ext cx="2070100" cy="69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F0370-3948-5FA7-33ED-9F260A40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928" y="5262259"/>
            <a:ext cx="1545853" cy="1011305"/>
          </a:xfrm>
          <a:prstGeom prst="rect">
            <a:avLst/>
          </a:prstGeom>
        </p:spPr>
      </p:pic>
      <p:pic>
        <p:nvPicPr>
          <p:cNvPr id="4" name="Picture 3" descr="A yellow maze with lines&#10;&#10;Description automatically generated">
            <a:extLst>
              <a:ext uri="{FF2B5EF4-FFF2-40B4-BE49-F238E27FC236}">
                <a16:creationId xmlns:a16="http://schemas.microsoft.com/office/drawing/2014/main" id="{15505508-2BA7-9873-CCDD-C929BBA98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493086" y="1711065"/>
            <a:ext cx="3553415" cy="2927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C3453-2528-401A-BD6F-60B9F6FD8FD1}"/>
              </a:ext>
            </a:extLst>
          </p:cNvPr>
          <p:cNvSpPr txBox="1"/>
          <p:nvPr/>
        </p:nvSpPr>
        <p:spPr>
          <a:xfrm>
            <a:off x="9203522" y="4991946"/>
            <a:ext cx="4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011-686A-5FE2-8656-A4A3ED19E4D1}"/>
              </a:ext>
            </a:extLst>
          </p:cNvPr>
          <p:cNvSpPr txBox="1"/>
          <p:nvPr/>
        </p:nvSpPr>
        <p:spPr>
          <a:xfrm>
            <a:off x="10628661" y="4991946"/>
            <a:ext cx="77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</a:t>
            </a:r>
          </a:p>
        </p:txBody>
      </p:sp>
      <p:pic>
        <p:nvPicPr>
          <p:cNvPr id="11" name="Content Placeholder 4" descr="A diagram of a circuit&#10;&#10;Description automatically generated">
            <a:extLst>
              <a:ext uri="{FF2B5EF4-FFF2-40B4-BE49-F238E27FC236}">
                <a16:creationId xmlns:a16="http://schemas.microsoft.com/office/drawing/2014/main" id="{69FD4EB0-6F85-85D8-8F71-51531A019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621" y="1357998"/>
            <a:ext cx="4187802" cy="35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87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A4677-DD71-6F67-47F6-48351A98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96C3-CECE-2681-E6B3-95FFC3D6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Magnetic Shields!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37E9F-E791-4DFE-6C42-7812B7DEA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4A9AF-C417-AE37-E180-B1D9DF8BF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554" y="1306238"/>
            <a:ext cx="8582891" cy="48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2FAE-A3B4-16C3-A301-498B6453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ABB2D-7FC6-CC8D-B1AE-7CEBD6C6B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82"/>
            <a:ext cx="10515600" cy="3331745"/>
          </a:xfrm>
        </p:spPr>
        <p:txBody>
          <a:bodyPr>
            <a:normAutofit/>
          </a:bodyPr>
          <a:lstStyle/>
          <a:p>
            <a:r>
              <a:rPr lang="en-US" dirty="0"/>
              <a:t>Device Principle</a:t>
            </a:r>
          </a:p>
          <a:p>
            <a:r>
              <a:rPr lang="en-US" dirty="0"/>
              <a:t>KIPM Fabrication @ Stanford</a:t>
            </a:r>
          </a:p>
          <a:p>
            <a:r>
              <a:rPr lang="en-US" dirty="0"/>
              <a:t>Low Tc KIPM development</a:t>
            </a:r>
          </a:p>
          <a:p>
            <a:r>
              <a:rPr lang="en-US" dirty="0"/>
              <a:t>Trapped flux problem</a:t>
            </a:r>
          </a:p>
          <a:p>
            <a:r>
              <a:rPr lang="en-US" dirty="0"/>
              <a:t>Phonon collection measurements </a:t>
            </a:r>
          </a:p>
          <a:p>
            <a:r>
              <a:rPr lang="en-US" dirty="0"/>
              <a:t>MEMs mirror setup for KIPMs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2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1FD36-A54A-A83B-6886-12451063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</a:t>
            </a:r>
            <a:r>
              <a:rPr lang="en-US" sz="5400" dirty="0"/>
              <a:t>KI</a:t>
            </a:r>
            <a:r>
              <a:rPr lang="en-US" sz="3600" dirty="0"/>
              <a:t>Ds utilize Kinetic Inductance.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303DD-7361-B1A5-198C-58C0C531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7926" y="1475782"/>
            <a:ext cx="3906551" cy="3906435"/>
          </a:xfrm>
        </p:spPr>
        <p:txBody>
          <a:bodyPr>
            <a:norm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KI comes from charge carriers </a:t>
            </a:r>
            <a:r>
              <a:rPr lang="en-US" i="1" dirty="0">
                <a:solidFill>
                  <a:srgbClr val="000000"/>
                </a:solidFill>
              </a:rPr>
              <a:t>resisting </a:t>
            </a:r>
            <a:r>
              <a:rPr lang="en-US" dirty="0">
                <a:solidFill>
                  <a:srgbClr val="000000"/>
                </a:solidFill>
              </a:rPr>
              <a:t>change in motion in a changing electric field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KI changes with  the number of charge carriers!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2FBE3A-CFF7-D563-511F-C43E4BF1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904" y="5329506"/>
            <a:ext cx="2070100" cy="818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2D992-9227-A522-6170-FE677565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25" y="5082181"/>
            <a:ext cx="1545853" cy="1011305"/>
          </a:xfrm>
          <a:prstGeom prst="rect">
            <a:avLst/>
          </a:prstGeom>
        </p:spPr>
      </p:pic>
      <p:pic>
        <p:nvPicPr>
          <p:cNvPr id="4" name="Picture 3" descr="A yellow maze with lines&#10;&#10;Description automatically generated">
            <a:extLst>
              <a:ext uri="{FF2B5EF4-FFF2-40B4-BE49-F238E27FC236}">
                <a16:creationId xmlns:a16="http://schemas.microsoft.com/office/drawing/2014/main" id="{A8F02164-5979-9D01-1DAC-0C56E67B2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546697" y="1787721"/>
            <a:ext cx="3553415" cy="2927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48088-1630-B9A4-BCFF-4F49DA7E4D49}"/>
              </a:ext>
            </a:extLst>
          </p:cNvPr>
          <p:cNvSpPr txBox="1"/>
          <p:nvPr/>
        </p:nvSpPr>
        <p:spPr>
          <a:xfrm>
            <a:off x="5192468" y="5415570"/>
            <a:ext cx="4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7C254-B0D6-2218-7E3D-3B02772A4F3A}"/>
              </a:ext>
            </a:extLst>
          </p:cNvPr>
          <p:cNvSpPr txBox="1"/>
          <p:nvPr/>
        </p:nvSpPr>
        <p:spPr>
          <a:xfrm>
            <a:off x="6791720" y="5401174"/>
            <a:ext cx="77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C</a:t>
            </a:r>
          </a:p>
        </p:txBody>
      </p:sp>
      <p:pic>
        <p:nvPicPr>
          <p:cNvPr id="11" name="Content Placeholder 4" descr="A diagram of a circuit&#10;&#10;Description automatically generated">
            <a:extLst>
              <a:ext uri="{FF2B5EF4-FFF2-40B4-BE49-F238E27FC236}">
                <a16:creationId xmlns:a16="http://schemas.microsoft.com/office/drawing/2014/main" id="{145045B2-8D65-4405-4E89-1BB408605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23" y="1474920"/>
            <a:ext cx="4187802" cy="35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DAE5-DE30-CA8C-666A-D226EB86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MKI</a:t>
            </a:r>
            <a:r>
              <a:rPr lang="en-US" sz="5400" dirty="0"/>
              <a:t>D</a:t>
            </a:r>
            <a:r>
              <a:rPr lang="en-US" sz="3600" dirty="0"/>
              <a:t>s as phonon Detectors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2DE479C-7A15-59AF-57B5-F2542A85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782"/>
            <a:ext cx="5715000" cy="39064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Some dark matter candidates  can create phonons in crystal substrate </a:t>
            </a:r>
          </a:p>
          <a:p>
            <a:endParaRPr lang="en-US" dirty="0"/>
          </a:p>
          <a:p>
            <a:r>
              <a:rPr lang="en-US" dirty="0"/>
              <a:t>Phonons that are absorbed into superconducting Al can break cooper pairs </a:t>
            </a:r>
          </a:p>
          <a:p>
            <a:endParaRPr lang="en-US" dirty="0"/>
          </a:p>
          <a:p>
            <a:r>
              <a:rPr lang="en-US" dirty="0"/>
              <a:t>Broken cooper pairs change KI, and therefore resonant frequency and dissipation of MKID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AD477998-C1E4-6E57-837C-2D45D8C30C2E}"/>
              </a:ext>
            </a:extLst>
          </p:cNvPr>
          <p:cNvSpPr/>
          <p:nvPr/>
        </p:nvSpPr>
        <p:spPr>
          <a:xfrm rot="8405227">
            <a:off x="8528586" y="2205181"/>
            <a:ext cx="2589256" cy="2447635"/>
          </a:xfrm>
          <a:prstGeom prst="cube">
            <a:avLst>
              <a:gd name="adj" fmla="val 21976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59000">
                <a:schemeClr val="bg2">
                  <a:lumMod val="90000"/>
                </a:schemeClr>
              </a:gs>
              <a:gs pos="83000">
                <a:schemeClr val="bg2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9800000" scaled="0"/>
            <a:tileRect/>
          </a:gradFill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yellow maze with lines&#10;&#10;Description automatically generated">
            <a:extLst>
              <a:ext uri="{FF2B5EF4-FFF2-40B4-BE49-F238E27FC236}">
                <a16:creationId xmlns:a16="http://schemas.microsoft.com/office/drawing/2014/main" id="{06B03B2F-9028-FE12-4FF6-ED2302582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64509">
            <a:off x="9295885" y="2433287"/>
            <a:ext cx="1135653" cy="935714"/>
          </a:xfrm>
          <a:prstGeom prst="rect">
            <a:avLst/>
          </a:prstGeom>
        </p:spPr>
      </p:pic>
      <p:sp>
        <p:nvSpPr>
          <p:cNvPr id="45" name="Freeform 44">
            <a:extLst>
              <a:ext uri="{FF2B5EF4-FFF2-40B4-BE49-F238E27FC236}">
                <a16:creationId xmlns:a16="http://schemas.microsoft.com/office/drawing/2014/main" id="{A080C3A3-00C7-5634-63D5-20F59E284596}"/>
              </a:ext>
            </a:extLst>
          </p:cNvPr>
          <p:cNvSpPr/>
          <p:nvPr/>
        </p:nvSpPr>
        <p:spPr>
          <a:xfrm rot="20671719">
            <a:off x="8664815" y="4050030"/>
            <a:ext cx="457382" cy="302377"/>
          </a:xfrm>
          <a:custGeom>
            <a:avLst/>
            <a:gdLst>
              <a:gd name="connsiteX0" fmla="*/ 0 w 1016603"/>
              <a:gd name="connsiteY0" fmla="*/ 234207 h 327317"/>
              <a:gd name="connsiteX1" fmla="*/ 224726 w 1016603"/>
              <a:gd name="connsiteY1" fmla="*/ 63726 h 327317"/>
              <a:gd name="connsiteX2" fmla="*/ 464950 w 1016603"/>
              <a:gd name="connsiteY2" fmla="*/ 327197 h 327317"/>
              <a:gd name="connsiteX3" fmla="*/ 612184 w 1016603"/>
              <a:gd name="connsiteY3" fmla="*/ 24980 h 327317"/>
              <a:gd name="connsiteX4" fmla="*/ 782665 w 1016603"/>
              <a:gd name="connsiteY4" fmla="*/ 303950 h 327317"/>
              <a:gd name="connsiteX5" fmla="*/ 937648 w 1016603"/>
              <a:gd name="connsiteY5" fmla="*/ 48228 h 327317"/>
              <a:gd name="connsiteX6" fmla="*/ 945397 w 1016603"/>
              <a:gd name="connsiteY6" fmla="*/ 48228 h 327317"/>
              <a:gd name="connsiteX7" fmla="*/ 1007390 w 1016603"/>
              <a:gd name="connsiteY7" fmla="*/ 1733 h 327317"/>
              <a:gd name="connsiteX8" fmla="*/ 1015139 w 1016603"/>
              <a:gd name="connsiteY8" fmla="*/ 117970 h 327317"/>
              <a:gd name="connsiteX0" fmla="*/ 0 w 1070665"/>
              <a:gd name="connsiteY0" fmla="*/ 400733 h 493843"/>
              <a:gd name="connsiteX1" fmla="*/ 224726 w 1070665"/>
              <a:gd name="connsiteY1" fmla="*/ 230252 h 493843"/>
              <a:gd name="connsiteX2" fmla="*/ 464950 w 1070665"/>
              <a:gd name="connsiteY2" fmla="*/ 493723 h 493843"/>
              <a:gd name="connsiteX3" fmla="*/ 612184 w 1070665"/>
              <a:gd name="connsiteY3" fmla="*/ 191506 h 493843"/>
              <a:gd name="connsiteX4" fmla="*/ 782665 w 1070665"/>
              <a:gd name="connsiteY4" fmla="*/ 470476 h 493843"/>
              <a:gd name="connsiteX5" fmla="*/ 937648 w 1070665"/>
              <a:gd name="connsiteY5" fmla="*/ 214754 h 493843"/>
              <a:gd name="connsiteX6" fmla="*/ 1069575 w 1070665"/>
              <a:gd name="connsiteY6" fmla="*/ 265 h 493843"/>
              <a:gd name="connsiteX7" fmla="*/ 1007390 w 1070665"/>
              <a:gd name="connsiteY7" fmla="*/ 168259 h 493843"/>
              <a:gd name="connsiteX8" fmla="*/ 1015139 w 1070665"/>
              <a:gd name="connsiteY8" fmla="*/ 284496 h 493843"/>
              <a:gd name="connsiteX0" fmla="*/ 0 w 1016603"/>
              <a:gd name="connsiteY0" fmla="*/ 232799 h 325909"/>
              <a:gd name="connsiteX1" fmla="*/ 224726 w 1016603"/>
              <a:gd name="connsiteY1" fmla="*/ 62318 h 325909"/>
              <a:gd name="connsiteX2" fmla="*/ 464950 w 1016603"/>
              <a:gd name="connsiteY2" fmla="*/ 325789 h 325909"/>
              <a:gd name="connsiteX3" fmla="*/ 612184 w 1016603"/>
              <a:gd name="connsiteY3" fmla="*/ 23572 h 325909"/>
              <a:gd name="connsiteX4" fmla="*/ 782665 w 1016603"/>
              <a:gd name="connsiteY4" fmla="*/ 302542 h 325909"/>
              <a:gd name="connsiteX5" fmla="*/ 937648 w 1016603"/>
              <a:gd name="connsiteY5" fmla="*/ 46820 h 325909"/>
              <a:gd name="connsiteX6" fmla="*/ 962330 w 1016603"/>
              <a:gd name="connsiteY6" fmla="*/ 300820 h 325909"/>
              <a:gd name="connsiteX7" fmla="*/ 1007390 w 1016603"/>
              <a:gd name="connsiteY7" fmla="*/ 325 h 325909"/>
              <a:gd name="connsiteX8" fmla="*/ 1015139 w 1016603"/>
              <a:gd name="connsiteY8" fmla="*/ 116562 h 325909"/>
              <a:gd name="connsiteX0" fmla="*/ 0 w 1161913"/>
              <a:gd name="connsiteY0" fmla="*/ 232799 h 325909"/>
              <a:gd name="connsiteX1" fmla="*/ 224726 w 1161913"/>
              <a:gd name="connsiteY1" fmla="*/ 62318 h 325909"/>
              <a:gd name="connsiteX2" fmla="*/ 464950 w 1161913"/>
              <a:gd name="connsiteY2" fmla="*/ 325789 h 325909"/>
              <a:gd name="connsiteX3" fmla="*/ 612184 w 1161913"/>
              <a:gd name="connsiteY3" fmla="*/ 23572 h 325909"/>
              <a:gd name="connsiteX4" fmla="*/ 782665 w 1161913"/>
              <a:gd name="connsiteY4" fmla="*/ 302542 h 325909"/>
              <a:gd name="connsiteX5" fmla="*/ 937648 w 1161913"/>
              <a:gd name="connsiteY5" fmla="*/ 46820 h 325909"/>
              <a:gd name="connsiteX6" fmla="*/ 962330 w 1161913"/>
              <a:gd name="connsiteY6" fmla="*/ 300820 h 325909"/>
              <a:gd name="connsiteX7" fmla="*/ 1007390 w 1161913"/>
              <a:gd name="connsiteY7" fmla="*/ 325 h 325909"/>
              <a:gd name="connsiteX8" fmla="*/ 1161894 w 1161913"/>
              <a:gd name="connsiteY8" fmla="*/ 285896 h 325909"/>
              <a:gd name="connsiteX0" fmla="*/ 0 w 1161913"/>
              <a:gd name="connsiteY0" fmla="*/ 232799 h 325909"/>
              <a:gd name="connsiteX1" fmla="*/ 224726 w 1161913"/>
              <a:gd name="connsiteY1" fmla="*/ 62318 h 325909"/>
              <a:gd name="connsiteX2" fmla="*/ 464950 w 1161913"/>
              <a:gd name="connsiteY2" fmla="*/ 325789 h 325909"/>
              <a:gd name="connsiteX3" fmla="*/ 612184 w 1161913"/>
              <a:gd name="connsiteY3" fmla="*/ 23572 h 325909"/>
              <a:gd name="connsiteX4" fmla="*/ 782665 w 1161913"/>
              <a:gd name="connsiteY4" fmla="*/ 302542 h 325909"/>
              <a:gd name="connsiteX5" fmla="*/ 937648 w 1161913"/>
              <a:gd name="connsiteY5" fmla="*/ 46820 h 325909"/>
              <a:gd name="connsiteX6" fmla="*/ 1007485 w 1161913"/>
              <a:gd name="connsiteY6" fmla="*/ 300820 h 325909"/>
              <a:gd name="connsiteX7" fmla="*/ 1007390 w 1161913"/>
              <a:gd name="connsiteY7" fmla="*/ 325 h 325909"/>
              <a:gd name="connsiteX8" fmla="*/ 1161894 w 1161913"/>
              <a:gd name="connsiteY8" fmla="*/ 285896 h 325909"/>
              <a:gd name="connsiteX0" fmla="*/ 0 w 1161894"/>
              <a:gd name="connsiteY0" fmla="*/ 237451 h 330561"/>
              <a:gd name="connsiteX1" fmla="*/ 224726 w 1161894"/>
              <a:gd name="connsiteY1" fmla="*/ 66970 h 330561"/>
              <a:gd name="connsiteX2" fmla="*/ 464950 w 1161894"/>
              <a:gd name="connsiteY2" fmla="*/ 330441 h 330561"/>
              <a:gd name="connsiteX3" fmla="*/ 612184 w 1161894"/>
              <a:gd name="connsiteY3" fmla="*/ 28224 h 330561"/>
              <a:gd name="connsiteX4" fmla="*/ 782665 w 1161894"/>
              <a:gd name="connsiteY4" fmla="*/ 307194 h 330561"/>
              <a:gd name="connsiteX5" fmla="*/ 937648 w 1161894"/>
              <a:gd name="connsiteY5" fmla="*/ 51472 h 330561"/>
              <a:gd name="connsiteX6" fmla="*/ 1007485 w 1161894"/>
              <a:gd name="connsiteY6" fmla="*/ 305472 h 330561"/>
              <a:gd name="connsiteX7" fmla="*/ 1007390 w 1161894"/>
              <a:gd name="connsiteY7" fmla="*/ 4977 h 330561"/>
              <a:gd name="connsiteX8" fmla="*/ 1103920 w 1161894"/>
              <a:gd name="connsiteY8" fmla="*/ 286721 h 330561"/>
              <a:gd name="connsiteX9" fmla="*/ 1161894 w 1161894"/>
              <a:gd name="connsiteY9" fmla="*/ 290548 h 330561"/>
              <a:gd name="connsiteX0" fmla="*/ 0 w 1161894"/>
              <a:gd name="connsiteY0" fmla="*/ 240928 h 334038"/>
              <a:gd name="connsiteX1" fmla="*/ 224726 w 1161894"/>
              <a:gd name="connsiteY1" fmla="*/ 70447 h 334038"/>
              <a:gd name="connsiteX2" fmla="*/ 464950 w 1161894"/>
              <a:gd name="connsiteY2" fmla="*/ 333918 h 334038"/>
              <a:gd name="connsiteX3" fmla="*/ 612184 w 1161894"/>
              <a:gd name="connsiteY3" fmla="*/ 31701 h 334038"/>
              <a:gd name="connsiteX4" fmla="*/ 782665 w 1161894"/>
              <a:gd name="connsiteY4" fmla="*/ 310671 h 334038"/>
              <a:gd name="connsiteX5" fmla="*/ 937648 w 1161894"/>
              <a:gd name="connsiteY5" fmla="*/ 54949 h 334038"/>
              <a:gd name="connsiteX6" fmla="*/ 1007485 w 1161894"/>
              <a:gd name="connsiteY6" fmla="*/ 308949 h 334038"/>
              <a:gd name="connsiteX7" fmla="*/ 1007390 w 1161894"/>
              <a:gd name="connsiteY7" fmla="*/ 8454 h 334038"/>
              <a:gd name="connsiteX8" fmla="*/ 1103920 w 1161894"/>
              <a:gd name="connsiteY8" fmla="*/ 290198 h 334038"/>
              <a:gd name="connsiteX9" fmla="*/ 1161894 w 1161894"/>
              <a:gd name="connsiteY9" fmla="*/ 294025 h 334038"/>
              <a:gd name="connsiteX0" fmla="*/ 0 w 1161894"/>
              <a:gd name="connsiteY0" fmla="*/ 232495 h 325605"/>
              <a:gd name="connsiteX1" fmla="*/ 224726 w 1161894"/>
              <a:gd name="connsiteY1" fmla="*/ 62014 h 325605"/>
              <a:gd name="connsiteX2" fmla="*/ 464950 w 1161894"/>
              <a:gd name="connsiteY2" fmla="*/ 325485 h 325605"/>
              <a:gd name="connsiteX3" fmla="*/ 612184 w 1161894"/>
              <a:gd name="connsiteY3" fmla="*/ 23268 h 325605"/>
              <a:gd name="connsiteX4" fmla="*/ 782665 w 1161894"/>
              <a:gd name="connsiteY4" fmla="*/ 302238 h 325605"/>
              <a:gd name="connsiteX5" fmla="*/ 937648 w 1161894"/>
              <a:gd name="connsiteY5" fmla="*/ 46516 h 325605"/>
              <a:gd name="connsiteX6" fmla="*/ 1007485 w 1161894"/>
              <a:gd name="connsiteY6" fmla="*/ 300516 h 325605"/>
              <a:gd name="connsiteX7" fmla="*/ 1007390 w 1161894"/>
              <a:gd name="connsiteY7" fmla="*/ 21 h 325605"/>
              <a:gd name="connsiteX8" fmla="*/ 1161894 w 1161894"/>
              <a:gd name="connsiteY8" fmla="*/ 285592 h 325605"/>
              <a:gd name="connsiteX0" fmla="*/ 0 w 1161894"/>
              <a:gd name="connsiteY0" fmla="*/ 209267 h 302377"/>
              <a:gd name="connsiteX1" fmla="*/ 224726 w 1161894"/>
              <a:gd name="connsiteY1" fmla="*/ 38786 h 302377"/>
              <a:gd name="connsiteX2" fmla="*/ 464950 w 1161894"/>
              <a:gd name="connsiteY2" fmla="*/ 302257 h 302377"/>
              <a:gd name="connsiteX3" fmla="*/ 612184 w 1161894"/>
              <a:gd name="connsiteY3" fmla="*/ 40 h 302377"/>
              <a:gd name="connsiteX4" fmla="*/ 782665 w 1161894"/>
              <a:gd name="connsiteY4" fmla="*/ 279010 h 302377"/>
              <a:gd name="connsiteX5" fmla="*/ 937648 w 1161894"/>
              <a:gd name="connsiteY5" fmla="*/ 23288 h 302377"/>
              <a:gd name="connsiteX6" fmla="*/ 1007485 w 1161894"/>
              <a:gd name="connsiteY6" fmla="*/ 277288 h 302377"/>
              <a:gd name="connsiteX7" fmla="*/ 1161894 w 1161894"/>
              <a:gd name="connsiteY7" fmla="*/ 262364 h 302377"/>
              <a:gd name="connsiteX0" fmla="*/ 0 w 1007485"/>
              <a:gd name="connsiteY0" fmla="*/ 209267 h 302377"/>
              <a:gd name="connsiteX1" fmla="*/ 224726 w 1007485"/>
              <a:gd name="connsiteY1" fmla="*/ 38786 h 302377"/>
              <a:gd name="connsiteX2" fmla="*/ 464950 w 1007485"/>
              <a:gd name="connsiteY2" fmla="*/ 302257 h 302377"/>
              <a:gd name="connsiteX3" fmla="*/ 612184 w 1007485"/>
              <a:gd name="connsiteY3" fmla="*/ 40 h 302377"/>
              <a:gd name="connsiteX4" fmla="*/ 782665 w 1007485"/>
              <a:gd name="connsiteY4" fmla="*/ 279010 h 302377"/>
              <a:gd name="connsiteX5" fmla="*/ 937648 w 1007485"/>
              <a:gd name="connsiteY5" fmla="*/ 23288 h 302377"/>
              <a:gd name="connsiteX6" fmla="*/ 1007485 w 1007485"/>
              <a:gd name="connsiteY6" fmla="*/ 277288 h 30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7485" h="302377">
                <a:moveTo>
                  <a:pt x="0" y="209267"/>
                </a:moveTo>
                <a:cubicBezTo>
                  <a:pt x="73617" y="116277"/>
                  <a:pt x="147235" y="23288"/>
                  <a:pt x="224726" y="38786"/>
                </a:cubicBezTo>
                <a:cubicBezTo>
                  <a:pt x="302217" y="54284"/>
                  <a:pt x="400374" y="308715"/>
                  <a:pt x="464950" y="302257"/>
                </a:cubicBezTo>
                <a:cubicBezTo>
                  <a:pt x="529526" y="295799"/>
                  <a:pt x="559232" y="3914"/>
                  <a:pt x="612184" y="40"/>
                </a:cubicBezTo>
                <a:cubicBezTo>
                  <a:pt x="665137" y="-3835"/>
                  <a:pt x="728421" y="275135"/>
                  <a:pt x="782665" y="279010"/>
                </a:cubicBezTo>
                <a:cubicBezTo>
                  <a:pt x="836909" y="282885"/>
                  <a:pt x="900178" y="23575"/>
                  <a:pt x="937648" y="23288"/>
                </a:cubicBezTo>
                <a:cubicBezTo>
                  <a:pt x="975118" y="23001"/>
                  <a:pt x="970111" y="237442"/>
                  <a:pt x="1007485" y="27728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A8AFD9D-9F05-E4F9-E5F9-6AA9C83E7759}"/>
              </a:ext>
            </a:extLst>
          </p:cNvPr>
          <p:cNvSpPr/>
          <p:nvPr/>
        </p:nvSpPr>
        <p:spPr>
          <a:xfrm rot="17262958">
            <a:off x="8572811" y="4030391"/>
            <a:ext cx="599431" cy="302377"/>
          </a:xfrm>
          <a:custGeom>
            <a:avLst/>
            <a:gdLst>
              <a:gd name="connsiteX0" fmla="*/ 0 w 1016603"/>
              <a:gd name="connsiteY0" fmla="*/ 234207 h 327317"/>
              <a:gd name="connsiteX1" fmla="*/ 224726 w 1016603"/>
              <a:gd name="connsiteY1" fmla="*/ 63726 h 327317"/>
              <a:gd name="connsiteX2" fmla="*/ 464950 w 1016603"/>
              <a:gd name="connsiteY2" fmla="*/ 327197 h 327317"/>
              <a:gd name="connsiteX3" fmla="*/ 612184 w 1016603"/>
              <a:gd name="connsiteY3" fmla="*/ 24980 h 327317"/>
              <a:gd name="connsiteX4" fmla="*/ 782665 w 1016603"/>
              <a:gd name="connsiteY4" fmla="*/ 303950 h 327317"/>
              <a:gd name="connsiteX5" fmla="*/ 937648 w 1016603"/>
              <a:gd name="connsiteY5" fmla="*/ 48228 h 327317"/>
              <a:gd name="connsiteX6" fmla="*/ 945397 w 1016603"/>
              <a:gd name="connsiteY6" fmla="*/ 48228 h 327317"/>
              <a:gd name="connsiteX7" fmla="*/ 1007390 w 1016603"/>
              <a:gd name="connsiteY7" fmla="*/ 1733 h 327317"/>
              <a:gd name="connsiteX8" fmla="*/ 1015139 w 1016603"/>
              <a:gd name="connsiteY8" fmla="*/ 117970 h 327317"/>
              <a:gd name="connsiteX0" fmla="*/ 0 w 1070665"/>
              <a:gd name="connsiteY0" fmla="*/ 400733 h 493843"/>
              <a:gd name="connsiteX1" fmla="*/ 224726 w 1070665"/>
              <a:gd name="connsiteY1" fmla="*/ 230252 h 493843"/>
              <a:gd name="connsiteX2" fmla="*/ 464950 w 1070665"/>
              <a:gd name="connsiteY2" fmla="*/ 493723 h 493843"/>
              <a:gd name="connsiteX3" fmla="*/ 612184 w 1070665"/>
              <a:gd name="connsiteY3" fmla="*/ 191506 h 493843"/>
              <a:gd name="connsiteX4" fmla="*/ 782665 w 1070665"/>
              <a:gd name="connsiteY4" fmla="*/ 470476 h 493843"/>
              <a:gd name="connsiteX5" fmla="*/ 937648 w 1070665"/>
              <a:gd name="connsiteY5" fmla="*/ 214754 h 493843"/>
              <a:gd name="connsiteX6" fmla="*/ 1069575 w 1070665"/>
              <a:gd name="connsiteY6" fmla="*/ 265 h 493843"/>
              <a:gd name="connsiteX7" fmla="*/ 1007390 w 1070665"/>
              <a:gd name="connsiteY7" fmla="*/ 168259 h 493843"/>
              <a:gd name="connsiteX8" fmla="*/ 1015139 w 1070665"/>
              <a:gd name="connsiteY8" fmla="*/ 284496 h 493843"/>
              <a:gd name="connsiteX0" fmla="*/ 0 w 1016603"/>
              <a:gd name="connsiteY0" fmla="*/ 232799 h 325909"/>
              <a:gd name="connsiteX1" fmla="*/ 224726 w 1016603"/>
              <a:gd name="connsiteY1" fmla="*/ 62318 h 325909"/>
              <a:gd name="connsiteX2" fmla="*/ 464950 w 1016603"/>
              <a:gd name="connsiteY2" fmla="*/ 325789 h 325909"/>
              <a:gd name="connsiteX3" fmla="*/ 612184 w 1016603"/>
              <a:gd name="connsiteY3" fmla="*/ 23572 h 325909"/>
              <a:gd name="connsiteX4" fmla="*/ 782665 w 1016603"/>
              <a:gd name="connsiteY4" fmla="*/ 302542 h 325909"/>
              <a:gd name="connsiteX5" fmla="*/ 937648 w 1016603"/>
              <a:gd name="connsiteY5" fmla="*/ 46820 h 325909"/>
              <a:gd name="connsiteX6" fmla="*/ 962330 w 1016603"/>
              <a:gd name="connsiteY6" fmla="*/ 300820 h 325909"/>
              <a:gd name="connsiteX7" fmla="*/ 1007390 w 1016603"/>
              <a:gd name="connsiteY7" fmla="*/ 325 h 325909"/>
              <a:gd name="connsiteX8" fmla="*/ 1015139 w 1016603"/>
              <a:gd name="connsiteY8" fmla="*/ 116562 h 325909"/>
              <a:gd name="connsiteX0" fmla="*/ 0 w 1161913"/>
              <a:gd name="connsiteY0" fmla="*/ 232799 h 325909"/>
              <a:gd name="connsiteX1" fmla="*/ 224726 w 1161913"/>
              <a:gd name="connsiteY1" fmla="*/ 62318 h 325909"/>
              <a:gd name="connsiteX2" fmla="*/ 464950 w 1161913"/>
              <a:gd name="connsiteY2" fmla="*/ 325789 h 325909"/>
              <a:gd name="connsiteX3" fmla="*/ 612184 w 1161913"/>
              <a:gd name="connsiteY3" fmla="*/ 23572 h 325909"/>
              <a:gd name="connsiteX4" fmla="*/ 782665 w 1161913"/>
              <a:gd name="connsiteY4" fmla="*/ 302542 h 325909"/>
              <a:gd name="connsiteX5" fmla="*/ 937648 w 1161913"/>
              <a:gd name="connsiteY5" fmla="*/ 46820 h 325909"/>
              <a:gd name="connsiteX6" fmla="*/ 962330 w 1161913"/>
              <a:gd name="connsiteY6" fmla="*/ 300820 h 325909"/>
              <a:gd name="connsiteX7" fmla="*/ 1007390 w 1161913"/>
              <a:gd name="connsiteY7" fmla="*/ 325 h 325909"/>
              <a:gd name="connsiteX8" fmla="*/ 1161894 w 1161913"/>
              <a:gd name="connsiteY8" fmla="*/ 285896 h 325909"/>
              <a:gd name="connsiteX0" fmla="*/ 0 w 1161913"/>
              <a:gd name="connsiteY0" fmla="*/ 232799 h 325909"/>
              <a:gd name="connsiteX1" fmla="*/ 224726 w 1161913"/>
              <a:gd name="connsiteY1" fmla="*/ 62318 h 325909"/>
              <a:gd name="connsiteX2" fmla="*/ 464950 w 1161913"/>
              <a:gd name="connsiteY2" fmla="*/ 325789 h 325909"/>
              <a:gd name="connsiteX3" fmla="*/ 612184 w 1161913"/>
              <a:gd name="connsiteY3" fmla="*/ 23572 h 325909"/>
              <a:gd name="connsiteX4" fmla="*/ 782665 w 1161913"/>
              <a:gd name="connsiteY4" fmla="*/ 302542 h 325909"/>
              <a:gd name="connsiteX5" fmla="*/ 937648 w 1161913"/>
              <a:gd name="connsiteY5" fmla="*/ 46820 h 325909"/>
              <a:gd name="connsiteX6" fmla="*/ 1007485 w 1161913"/>
              <a:gd name="connsiteY6" fmla="*/ 300820 h 325909"/>
              <a:gd name="connsiteX7" fmla="*/ 1007390 w 1161913"/>
              <a:gd name="connsiteY7" fmla="*/ 325 h 325909"/>
              <a:gd name="connsiteX8" fmla="*/ 1161894 w 1161913"/>
              <a:gd name="connsiteY8" fmla="*/ 285896 h 325909"/>
              <a:gd name="connsiteX0" fmla="*/ 0 w 1161894"/>
              <a:gd name="connsiteY0" fmla="*/ 237451 h 330561"/>
              <a:gd name="connsiteX1" fmla="*/ 224726 w 1161894"/>
              <a:gd name="connsiteY1" fmla="*/ 66970 h 330561"/>
              <a:gd name="connsiteX2" fmla="*/ 464950 w 1161894"/>
              <a:gd name="connsiteY2" fmla="*/ 330441 h 330561"/>
              <a:gd name="connsiteX3" fmla="*/ 612184 w 1161894"/>
              <a:gd name="connsiteY3" fmla="*/ 28224 h 330561"/>
              <a:gd name="connsiteX4" fmla="*/ 782665 w 1161894"/>
              <a:gd name="connsiteY4" fmla="*/ 307194 h 330561"/>
              <a:gd name="connsiteX5" fmla="*/ 937648 w 1161894"/>
              <a:gd name="connsiteY5" fmla="*/ 51472 h 330561"/>
              <a:gd name="connsiteX6" fmla="*/ 1007485 w 1161894"/>
              <a:gd name="connsiteY6" fmla="*/ 305472 h 330561"/>
              <a:gd name="connsiteX7" fmla="*/ 1007390 w 1161894"/>
              <a:gd name="connsiteY7" fmla="*/ 4977 h 330561"/>
              <a:gd name="connsiteX8" fmla="*/ 1103920 w 1161894"/>
              <a:gd name="connsiteY8" fmla="*/ 286721 h 330561"/>
              <a:gd name="connsiteX9" fmla="*/ 1161894 w 1161894"/>
              <a:gd name="connsiteY9" fmla="*/ 290548 h 330561"/>
              <a:gd name="connsiteX0" fmla="*/ 0 w 1161894"/>
              <a:gd name="connsiteY0" fmla="*/ 240928 h 334038"/>
              <a:gd name="connsiteX1" fmla="*/ 224726 w 1161894"/>
              <a:gd name="connsiteY1" fmla="*/ 70447 h 334038"/>
              <a:gd name="connsiteX2" fmla="*/ 464950 w 1161894"/>
              <a:gd name="connsiteY2" fmla="*/ 333918 h 334038"/>
              <a:gd name="connsiteX3" fmla="*/ 612184 w 1161894"/>
              <a:gd name="connsiteY3" fmla="*/ 31701 h 334038"/>
              <a:gd name="connsiteX4" fmla="*/ 782665 w 1161894"/>
              <a:gd name="connsiteY4" fmla="*/ 310671 h 334038"/>
              <a:gd name="connsiteX5" fmla="*/ 937648 w 1161894"/>
              <a:gd name="connsiteY5" fmla="*/ 54949 h 334038"/>
              <a:gd name="connsiteX6" fmla="*/ 1007485 w 1161894"/>
              <a:gd name="connsiteY6" fmla="*/ 308949 h 334038"/>
              <a:gd name="connsiteX7" fmla="*/ 1007390 w 1161894"/>
              <a:gd name="connsiteY7" fmla="*/ 8454 h 334038"/>
              <a:gd name="connsiteX8" fmla="*/ 1103920 w 1161894"/>
              <a:gd name="connsiteY8" fmla="*/ 290198 h 334038"/>
              <a:gd name="connsiteX9" fmla="*/ 1161894 w 1161894"/>
              <a:gd name="connsiteY9" fmla="*/ 294025 h 334038"/>
              <a:gd name="connsiteX0" fmla="*/ 0 w 1161894"/>
              <a:gd name="connsiteY0" fmla="*/ 232495 h 325605"/>
              <a:gd name="connsiteX1" fmla="*/ 224726 w 1161894"/>
              <a:gd name="connsiteY1" fmla="*/ 62014 h 325605"/>
              <a:gd name="connsiteX2" fmla="*/ 464950 w 1161894"/>
              <a:gd name="connsiteY2" fmla="*/ 325485 h 325605"/>
              <a:gd name="connsiteX3" fmla="*/ 612184 w 1161894"/>
              <a:gd name="connsiteY3" fmla="*/ 23268 h 325605"/>
              <a:gd name="connsiteX4" fmla="*/ 782665 w 1161894"/>
              <a:gd name="connsiteY4" fmla="*/ 302238 h 325605"/>
              <a:gd name="connsiteX5" fmla="*/ 937648 w 1161894"/>
              <a:gd name="connsiteY5" fmla="*/ 46516 h 325605"/>
              <a:gd name="connsiteX6" fmla="*/ 1007485 w 1161894"/>
              <a:gd name="connsiteY6" fmla="*/ 300516 h 325605"/>
              <a:gd name="connsiteX7" fmla="*/ 1007390 w 1161894"/>
              <a:gd name="connsiteY7" fmla="*/ 21 h 325605"/>
              <a:gd name="connsiteX8" fmla="*/ 1161894 w 1161894"/>
              <a:gd name="connsiteY8" fmla="*/ 285592 h 325605"/>
              <a:gd name="connsiteX0" fmla="*/ 0 w 1161894"/>
              <a:gd name="connsiteY0" fmla="*/ 209267 h 302377"/>
              <a:gd name="connsiteX1" fmla="*/ 224726 w 1161894"/>
              <a:gd name="connsiteY1" fmla="*/ 38786 h 302377"/>
              <a:gd name="connsiteX2" fmla="*/ 464950 w 1161894"/>
              <a:gd name="connsiteY2" fmla="*/ 302257 h 302377"/>
              <a:gd name="connsiteX3" fmla="*/ 612184 w 1161894"/>
              <a:gd name="connsiteY3" fmla="*/ 40 h 302377"/>
              <a:gd name="connsiteX4" fmla="*/ 782665 w 1161894"/>
              <a:gd name="connsiteY4" fmla="*/ 279010 h 302377"/>
              <a:gd name="connsiteX5" fmla="*/ 937648 w 1161894"/>
              <a:gd name="connsiteY5" fmla="*/ 23288 h 302377"/>
              <a:gd name="connsiteX6" fmla="*/ 1007485 w 1161894"/>
              <a:gd name="connsiteY6" fmla="*/ 277288 h 302377"/>
              <a:gd name="connsiteX7" fmla="*/ 1161894 w 1161894"/>
              <a:gd name="connsiteY7" fmla="*/ 262364 h 302377"/>
              <a:gd name="connsiteX0" fmla="*/ 0 w 1007485"/>
              <a:gd name="connsiteY0" fmla="*/ 209267 h 302377"/>
              <a:gd name="connsiteX1" fmla="*/ 224726 w 1007485"/>
              <a:gd name="connsiteY1" fmla="*/ 38786 h 302377"/>
              <a:gd name="connsiteX2" fmla="*/ 464950 w 1007485"/>
              <a:gd name="connsiteY2" fmla="*/ 302257 h 302377"/>
              <a:gd name="connsiteX3" fmla="*/ 612184 w 1007485"/>
              <a:gd name="connsiteY3" fmla="*/ 40 h 302377"/>
              <a:gd name="connsiteX4" fmla="*/ 782665 w 1007485"/>
              <a:gd name="connsiteY4" fmla="*/ 279010 h 302377"/>
              <a:gd name="connsiteX5" fmla="*/ 937648 w 1007485"/>
              <a:gd name="connsiteY5" fmla="*/ 23288 h 302377"/>
              <a:gd name="connsiteX6" fmla="*/ 1007485 w 1007485"/>
              <a:gd name="connsiteY6" fmla="*/ 277288 h 30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7485" h="302377">
                <a:moveTo>
                  <a:pt x="0" y="209267"/>
                </a:moveTo>
                <a:cubicBezTo>
                  <a:pt x="73617" y="116277"/>
                  <a:pt x="147235" y="23288"/>
                  <a:pt x="224726" y="38786"/>
                </a:cubicBezTo>
                <a:cubicBezTo>
                  <a:pt x="302217" y="54284"/>
                  <a:pt x="400374" y="308715"/>
                  <a:pt x="464950" y="302257"/>
                </a:cubicBezTo>
                <a:cubicBezTo>
                  <a:pt x="529526" y="295799"/>
                  <a:pt x="559232" y="3914"/>
                  <a:pt x="612184" y="40"/>
                </a:cubicBezTo>
                <a:cubicBezTo>
                  <a:pt x="665137" y="-3835"/>
                  <a:pt x="728421" y="275135"/>
                  <a:pt x="782665" y="279010"/>
                </a:cubicBezTo>
                <a:cubicBezTo>
                  <a:pt x="836909" y="282885"/>
                  <a:pt x="900178" y="23575"/>
                  <a:pt x="937648" y="23288"/>
                </a:cubicBezTo>
                <a:cubicBezTo>
                  <a:pt x="975118" y="23001"/>
                  <a:pt x="970111" y="237442"/>
                  <a:pt x="1007485" y="27728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2F30DF7-8D3D-0BF3-44D8-D921D71C56C0}"/>
              </a:ext>
            </a:extLst>
          </p:cNvPr>
          <p:cNvSpPr/>
          <p:nvPr/>
        </p:nvSpPr>
        <p:spPr>
          <a:xfrm rot="14733819">
            <a:off x="8534770" y="4004673"/>
            <a:ext cx="584133" cy="302377"/>
          </a:xfrm>
          <a:custGeom>
            <a:avLst/>
            <a:gdLst>
              <a:gd name="connsiteX0" fmla="*/ 0 w 1016603"/>
              <a:gd name="connsiteY0" fmla="*/ 234207 h 327317"/>
              <a:gd name="connsiteX1" fmla="*/ 224726 w 1016603"/>
              <a:gd name="connsiteY1" fmla="*/ 63726 h 327317"/>
              <a:gd name="connsiteX2" fmla="*/ 464950 w 1016603"/>
              <a:gd name="connsiteY2" fmla="*/ 327197 h 327317"/>
              <a:gd name="connsiteX3" fmla="*/ 612184 w 1016603"/>
              <a:gd name="connsiteY3" fmla="*/ 24980 h 327317"/>
              <a:gd name="connsiteX4" fmla="*/ 782665 w 1016603"/>
              <a:gd name="connsiteY4" fmla="*/ 303950 h 327317"/>
              <a:gd name="connsiteX5" fmla="*/ 937648 w 1016603"/>
              <a:gd name="connsiteY5" fmla="*/ 48228 h 327317"/>
              <a:gd name="connsiteX6" fmla="*/ 945397 w 1016603"/>
              <a:gd name="connsiteY6" fmla="*/ 48228 h 327317"/>
              <a:gd name="connsiteX7" fmla="*/ 1007390 w 1016603"/>
              <a:gd name="connsiteY7" fmla="*/ 1733 h 327317"/>
              <a:gd name="connsiteX8" fmla="*/ 1015139 w 1016603"/>
              <a:gd name="connsiteY8" fmla="*/ 117970 h 327317"/>
              <a:gd name="connsiteX0" fmla="*/ 0 w 1070665"/>
              <a:gd name="connsiteY0" fmla="*/ 400733 h 493843"/>
              <a:gd name="connsiteX1" fmla="*/ 224726 w 1070665"/>
              <a:gd name="connsiteY1" fmla="*/ 230252 h 493843"/>
              <a:gd name="connsiteX2" fmla="*/ 464950 w 1070665"/>
              <a:gd name="connsiteY2" fmla="*/ 493723 h 493843"/>
              <a:gd name="connsiteX3" fmla="*/ 612184 w 1070665"/>
              <a:gd name="connsiteY3" fmla="*/ 191506 h 493843"/>
              <a:gd name="connsiteX4" fmla="*/ 782665 w 1070665"/>
              <a:gd name="connsiteY4" fmla="*/ 470476 h 493843"/>
              <a:gd name="connsiteX5" fmla="*/ 937648 w 1070665"/>
              <a:gd name="connsiteY5" fmla="*/ 214754 h 493843"/>
              <a:gd name="connsiteX6" fmla="*/ 1069575 w 1070665"/>
              <a:gd name="connsiteY6" fmla="*/ 265 h 493843"/>
              <a:gd name="connsiteX7" fmla="*/ 1007390 w 1070665"/>
              <a:gd name="connsiteY7" fmla="*/ 168259 h 493843"/>
              <a:gd name="connsiteX8" fmla="*/ 1015139 w 1070665"/>
              <a:gd name="connsiteY8" fmla="*/ 284496 h 493843"/>
              <a:gd name="connsiteX0" fmla="*/ 0 w 1016603"/>
              <a:gd name="connsiteY0" fmla="*/ 232799 h 325909"/>
              <a:gd name="connsiteX1" fmla="*/ 224726 w 1016603"/>
              <a:gd name="connsiteY1" fmla="*/ 62318 h 325909"/>
              <a:gd name="connsiteX2" fmla="*/ 464950 w 1016603"/>
              <a:gd name="connsiteY2" fmla="*/ 325789 h 325909"/>
              <a:gd name="connsiteX3" fmla="*/ 612184 w 1016603"/>
              <a:gd name="connsiteY3" fmla="*/ 23572 h 325909"/>
              <a:gd name="connsiteX4" fmla="*/ 782665 w 1016603"/>
              <a:gd name="connsiteY4" fmla="*/ 302542 h 325909"/>
              <a:gd name="connsiteX5" fmla="*/ 937648 w 1016603"/>
              <a:gd name="connsiteY5" fmla="*/ 46820 h 325909"/>
              <a:gd name="connsiteX6" fmla="*/ 962330 w 1016603"/>
              <a:gd name="connsiteY6" fmla="*/ 300820 h 325909"/>
              <a:gd name="connsiteX7" fmla="*/ 1007390 w 1016603"/>
              <a:gd name="connsiteY7" fmla="*/ 325 h 325909"/>
              <a:gd name="connsiteX8" fmla="*/ 1015139 w 1016603"/>
              <a:gd name="connsiteY8" fmla="*/ 116562 h 325909"/>
              <a:gd name="connsiteX0" fmla="*/ 0 w 1161913"/>
              <a:gd name="connsiteY0" fmla="*/ 232799 h 325909"/>
              <a:gd name="connsiteX1" fmla="*/ 224726 w 1161913"/>
              <a:gd name="connsiteY1" fmla="*/ 62318 h 325909"/>
              <a:gd name="connsiteX2" fmla="*/ 464950 w 1161913"/>
              <a:gd name="connsiteY2" fmla="*/ 325789 h 325909"/>
              <a:gd name="connsiteX3" fmla="*/ 612184 w 1161913"/>
              <a:gd name="connsiteY3" fmla="*/ 23572 h 325909"/>
              <a:gd name="connsiteX4" fmla="*/ 782665 w 1161913"/>
              <a:gd name="connsiteY4" fmla="*/ 302542 h 325909"/>
              <a:gd name="connsiteX5" fmla="*/ 937648 w 1161913"/>
              <a:gd name="connsiteY5" fmla="*/ 46820 h 325909"/>
              <a:gd name="connsiteX6" fmla="*/ 962330 w 1161913"/>
              <a:gd name="connsiteY6" fmla="*/ 300820 h 325909"/>
              <a:gd name="connsiteX7" fmla="*/ 1007390 w 1161913"/>
              <a:gd name="connsiteY7" fmla="*/ 325 h 325909"/>
              <a:gd name="connsiteX8" fmla="*/ 1161894 w 1161913"/>
              <a:gd name="connsiteY8" fmla="*/ 285896 h 325909"/>
              <a:gd name="connsiteX0" fmla="*/ 0 w 1161913"/>
              <a:gd name="connsiteY0" fmla="*/ 232799 h 325909"/>
              <a:gd name="connsiteX1" fmla="*/ 224726 w 1161913"/>
              <a:gd name="connsiteY1" fmla="*/ 62318 h 325909"/>
              <a:gd name="connsiteX2" fmla="*/ 464950 w 1161913"/>
              <a:gd name="connsiteY2" fmla="*/ 325789 h 325909"/>
              <a:gd name="connsiteX3" fmla="*/ 612184 w 1161913"/>
              <a:gd name="connsiteY3" fmla="*/ 23572 h 325909"/>
              <a:gd name="connsiteX4" fmla="*/ 782665 w 1161913"/>
              <a:gd name="connsiteY4" fmla="*/ 302542 h 325909"/>
              <a:gd name="connsiteX5" fmla="*/ 937648 w 1161913"/>
              <a:gd name="connsiteY5" fmla="*/ 46820 h 325909"/>
              <a:gd name="connsiteX6" fmla="*/ 1007485 w 1161913"/>
              <a:gd name="connsiteY6" fmla="*/ 300820 h 325909"/>
              <a:gd name="connsiteX7" fmla="*/ 1007390 w 1161913"/>
              <a:gd name="connsiteY7" fmla="*/ 325 h 325909"/>
              <a:gd name="connsiteX8" fmla="*/ 1161894 w 1161913"/>
              <a:gd name="connsiteY8" fmla="*/ 285896 h 325909"/>
              <a:gd name="connsiteX0" fmla="*/ 0 w 1161894"/>
              <a:gd name="connsiteY0" fmla="*/ 237451 h 330561"/>
              <a:gd name="connsiteX1" fmla="*/ 224726 w 1161894"/>
              <a:gd name="connsiteY1" fmla="*/ 66970 h 330561"/>
              <a:gd name="connsiteX2" fmla="*/ 464950 w 1161894"/>
              <a:gd name="connsiteY2" fmla="*/ 330441 h 330561"/>
              <a:gd name="connsiteX3" fmla="*/ 612184 w 1161894"/>
              <a:gd name="connsiteY3" fmla="*/ 28224 h 330561"/>
              <a:gd name="connsiteX4" fmla="*/ 782665 w 1161894"/>
              <a:gd name="connsiteY4" fmla="*/ 307194 h 330561"/>
              <a:gd name="connsiteX5" fmla="*/ 937648 w 1161894"/>
              <a:gd name="connsiteY5" fmla="*/ 51472 h 330561"/>
              <a:gd name="connsiteX6" fmla="*/ 1007485 w 1161894"/>
              <a:gd name="connsiteY6" fmla="*/ 305472 h 330561"/>
              <a:gd name="connsiteX7" fmla="*/ 1007390 w 1161894"/>
              <a:gd name="connsiteY7" fmla="*/ 4977 h 330561"/>
              <a:gd name="connsiteX8" fmla="*/ 1103920 w 1161894"/>
              <a:gd name="connsiteY8" fmla="*/ 286721 h 330561"/>
              <a:gd name="connsiteX9" fmla="*/ 1161894 w 1161894"/>
              <a:gd name="connsiteY9" fmla="*/ 290548 h 330561"/>
              <a:gd name="connsiteX0" fmla="*/ 0 w 1161894"/>
              <a:gd name="connsiteY0" fmla="*/ 240928 h 334038"/>
              <a:gd name="connsiteX1" fmla="*/ 224726 w 1161894"/>
              <a:gd name="connsiteY1" fmla="*/ 70447 h 334038"/>
              <a:gd name="connsiteX2" fmla="*/ 464950 w 1161894"/>
              <a:gd name="connsiteY2" fmla="*/ 333918 h 334038"/>
              <a:gd name="connsiteX3" fmla="*/ 612184 w 1161894"/>
              <a:gd name="connsiteY3" fmla="*/ 31701 h 334038"/>
              <a:gd name="connsiteX4" fmla="*/ 782665 w 1161894"/>
              <a:gd name="connsiteY4" fmla="*/ 310671 h 334038"/>
              <a:gd name="connsiteX5" fmla="*/ 937648 w 1161894"/>
              <a:gd name="connsiteY5" fmla="*/ 54949 h 334038"/>
              <a:gd name="connsiteX6" fmla="*/ 1007485 w 1161894"/>
              <a:gd name="connsiteY6" fmla="*/ 308949 h 334038"/>
              <a:gd name="connsiteX7" fmla="*/ 1007390 w 1161894"/>
              <a:gd name="connsiteY7" fmla="*/ 8454 h 334038"/>
              <a:gd name="connsiteX8" fmla="*/ 1103920 w 1161894"/>
              <a:gd name="connsiteY8" fmla="*/ 290198 h 334038"/>
              <a:gd name="connsiteX9" fmla="*/ 1161894 w 1161894"/>
              <a:gd name="connsiteY9" fmla="*/ 294025 h 334038"/>
              <a:gd name="connsiteX0" fmla="*/ 0 w 1161894"/>
              <a:gd name="connsiteY0" fmla="*/ 232495 h 325605"/>
              <a:gd name="connsiteX1" fmla="*/ 224726 w 1161894"/>
              <a:gd name="connsiteY1" fmla="*/ 62014 h 325605"/>
              <a:gd name="connsiteX2" fmla="*/ 464950 w 1161894"/>
              <a:gd name="connsiteY2" fmla="*/ 325485 h 325605"/>
              <a:gd name="connsiteX3" fmla="*/ 612184 w 1161894"/>
              <a:gd name="connsiteY3" fmla="*/ 23268 h 325605"/>
              <a:gd name="connsiteX4" fmla="*/ 782665 w 1161894"/>
              <a:gd name="connsiteY4" fmla="*/ 302238 h 325605"/>
              <a:gd name="connsiteX5" fmla="*/ 937648 w 1161894"/>
              <a:gd name="connsiteY5" fmla="*/ 46516 h 325605"/>
              <a:gd name="connsiteX6" fmla="*/ 1007485 w 1161894"/>
              <a:gd name="connsiteY6" fmla="*/ 300516 h 325605"/>
              <a:gd name="connsiteX7" fmla="*/ 1007390 w 1161894"/>
              <a:gd name="connsiteY7" fmla="*/ 21 h 325605"/>
              <a:gd name="connsiteX8" fmla="*/ 1161894 w 1161894"/>
              <a:gd name="connsiteY8" fmla="*/ 285592 h 325605"/>
              <a:gd name="connsiteX0" fmla="*/ 0 w 1161894"/>
              <a:gd name="connsiteY0" fmla="*/ 209267 h 302377"/>
              <a:gd name="connsiteX1" fmla="*/ 224726 w 1161894"/>
              <a:gd name="connsiteY1" fmla="*/ 38786 h 302377"/>
              <a:gd name="connsiteX2" fmla="*/ 464950 w 1161894"/>
              <a:gd name="connsiteY2" fmla="*/ 302257 h 302377"/>
              <a:gd name="connsiteX3" fmla="*/ 612184 w 1161894"/>
              <a:gd name="connsiteY3" fmla="*/ 40 h 302377"/>
              <a:gd name="connsiteX4" fmla="*/ 782665 w 1161894"/>
              <a:gd name="connsiteY4" fmla="*/ 279010 h 302377"/>
              <a:gd name="connsiteX5" fmla="*/ 937648 w 1161894"/>
              <a:gd name="connsiteY5" fmla="*/ 23288 h 302377"/>
              <a:gd name="connsiteX6" fmla="*/ 1007485 w 1161894"/>
              <a:gd name="connsiteY6" fmla="*/ 277288 h 302377"/>
              <a:gd name="connsiteX7" fmla="*/ 1161894 w 1161894"/>
              <a:gd name="connsiteY7" fmla="*/ 262364 h 302377"/>
              <a:gd name="connsiteX0" fmla="*/ 0 w 1007485"/>
              <a:gd name="connsiteY0" fmla="*/ 209267 h 302377"/>
              <a:gd name="connsiteX1" fmla="*/ 224726 w 1007485"/>
              <a:gd name="connsiteY1" fmla="*/ 38786 h 302377"/>
              <a:gd name="connsiteX2" fmla="*/ 464950 w 1007485"/>
              <a:gd name="connsiteY2" fmla="*/ 302257 h 302377"/>
              <a:gd name="connsiteX3" fmla="*/ 612184 w 1007485"/>
              <a:gd name="connsiteY3" fmla="*/ 40 h 302377"/>
              <a:gd name="connsiteX4" fmla="*/ 782665 w 1007485"/>
              <a:gd name="connsiteY4" fmla="*/ 279010 h 302377"/>
              <a:gd name="connsiteX5" fmla="*/ 937648 w 1007485"/>
              <a:gd name="connsiteY5" fmla="*/ 23288 h 302377"/>
              <a:gd name="connsiteX6" fmla="*/ 1007485 w 1007485"/>
              <a:gd name="connsiteY6" fmla="*/ 277288 h 30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7485" h="302377">
                <a:moveTo>
                  <a:pt x="0" y="209267"/>
                </a:moveTo>
                <a:cubicBezTo>
                  <a:pt x="73617" y="116277"/>
                  <a:pt x="147235" y="23288"/>
                  <a:pt x="224726" y="38786"/>
                </a:cubicBezTo>
                <a:cubicBezTo>
                  <a:pt x="302217" y="54284"/>
                  <a:pt x="400374" y="308715"/>
                  <a:pt x="464950" y="302257"/>
                </a:cubicBezTo>
                <a:cubicBezTo>
                  <a:pt x="529526" y="295799"/>
                  <a:pt x="559232" y="3914"/>
                  <a:pt x="612184" y="40"/>
                </a:cubicBezTo>
                <a:cubicBezTo>
                  <a:pt x="665137" y="-3835"/>
                  <a:pt x="728421" y="275135"/>
                  <a:pt x="782665" y="279010"/>
                </a:cubicBezTo>
                <a:cubicBezTo>
                  <a:pt x="836909" y="282885"/>
                  <a:pt x="900178" y="23575"/>
                  <a:pt x="937648" y="23288"/>
                </a:cubicBezTo>
                <a:cubicBezTo>
                  <a:pt x="975118" y="23001"/>
                  <a:pt x="970111" y="237442"/>
                  <a:pt x="1007485" y="27728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34D945A1-AA7C-60A7-E131-D87F6D4072DF}"/>
              </a:ext>
            </a:extLst>
          </p:cNvPr>
          <p:cNvSpPr/>
          <p:nvPr/>
        </p:nvSpPr>
        <p:spPr>
          <a:xfrm>
            <a:off x="8356643" y="4886601"/>
            <a:ext cx="728662" cy="728662"/>
          </a:xfrm>
          <a:prstGeom prst="smileyFace">
            <a:avLst/>
          </a:prstGeom>
          <a:solidFill>
            <a:schemeClr val="accent6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B161433-409A-F03F-7633-C8BFF0F244B6}"/>
              </a:ext>
            </a:extLst>
          </p:cNvPr>
          <p:cNvSpPr/>
          <p:nvPr/>
        </p:nvSpPr>
        <p:spPr>
          <a:xfrm rot="19075539">
            <a:off x="9520477" y="2913050"/>
            <a:ext cx="686467" cy="5159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5ACE015-2C14-D7D6-87D4-268D89370562}"/>
              </a:ext>
            </a:extLst>
          </p:cNvPr>
          <p:cNvSpPr/>
          <p:nvPr/>
        </p:nvSpPr>
        <p:spPr>
          <a:xfrm>
            <a:off x="9587889" y="3124496"/>
            <a:ext cx="254430" cy="27146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D76F67-1BE6-273D-B4EE-2B098B6297C6}"/>
              </a:ext>
            </a:extLst>
          </p:cNvPr>
          <p:cNvSpPr/>
          <p:nvPr/>
        </p:nvSpPr>
        <p:spPr>
          <a:xfrm>
            <a:off x="9857974" y="2924232"/>
            <a:ext cx="254430" cy="27146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6.33174E-17 L 0.01068 -0.153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278 L 0.01328 -0.1428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729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1927 -0.095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479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4.81481E-6 L 0.05664 -0.078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  <p:bldP spid="7" grpId="0" animBg="1"/>
      <p:bldP spid="7" grpId="1" animBg="1"/>
      <p:bldP spid="52" grpId="0" animBg="1"/>
      <p:bldP spid="52" grpId="1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6348-EF1A-EF14-6DEB-F5EFA107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Designing KIDs for Dark matter =  KIPMs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ADCDED-141B-FBBA-092E-D1169FDD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Phonon collection efficiency… need this to be high!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Ways to tune KIPMs for large signal to noise: 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FADCDA63-8B5F-2BE1-8E2F-9BC88759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852" y="2049428"/>
            <a:ext cx="46609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CA5327-F1B5-D2E6-8778-23EFDA3B0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452" y="3857645"/>
            <a:ext cx="4584700" cy="2247900"/>
          </a:xfrm>
          <a:prstGeom prst="rect">
            <a:avLst/>
          </a:prstGeom>
        </p:spPr>
      </p:pic>
      <p:pic>
        <p:nvPicPr>
          <p:cNvPr id="21" name="Picture 20" descr="A gold metal square with screws and bolts&#10;&#10;Description automatically generated">
            <a:extLst>
              <a:ext uri="{FF2B5EF4-FFF2-40B4-BE49-F238E27FC236}">
                <a16:creationId xmlns:a16="http://schemas.microsoft.com/office/drawing/2014/main" id="{0263D0D3-5685-8E84-DEFE-AC84E7C0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8" t="25832" r="18796" b="15861"/>
          <a:stretch/>
        </p:blipFill>
        <p:spPr>
          <a:xfrm rot="16200000">
            <a:off x="9188327" y="1154007"/>
            <a:ext cx="2445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E6118-07EB-EA37-6062-D9365A32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KIPM fabrication at Stanford</a:t>
            </a:r>
          </a:p>
        </p:txBody>
      </p:sp>
      <p:pic>
        <p:nvPicPr>
          <p:cNvPr id="9" name="Content Placeholder 8" descr="A hand holding a magnifying glass&#10;&#10;Description automatically generated">
            <a:extLst>
              <a:ext uri="{FF2B5EF4-FFF2-40B4-BE49-F238E27FC236}">
                <a16:creationId xmlns:a16="http://schemas.microsoft.com/office/drawing/2014/main" id="{F03014F8-73A7-CEB2-3A1F-46D805A45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136" b="-768"/>
          <a:stretch/>
        </p:blipFill>
        <p:spPr>
          <a:xfrm>
            <a:off x="9008345" y="1160735"/>
            <a:ext cx="2928937" cy="3305085"/>
          </a:xfrm>
        </p:spPr>
      </p:pic>
      <p:pic>
        <p:nvPicPr>
          <p:cNvPr id="16" name="Picture 15" descr="A person wearing a mask&#10;&#10;Description automatically generated">
            <a:extLst>
              <a:ext uri="{FF2B5EF4-FFF2-40B4-BE49-F238E27FC236}">
                <a16:creationId xmlns:a16="http://schemas.microsoft.com/office/drawing/2014/main" id="{35B7D358-2467-0C5D-FE4E-F230CCFC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89" y="1290945"/>
            <a:ext cx="2304473" cy="3068636"/>
          </a:xfrm>
          <a:prstGeom prst="rect">
            <a:avLst/>
          </a:prstGeom>
        </p:spPr>
      </p:pic>
      <p:pic>
        <p:nvPicPr>
          <p:cNvPr id="20" name="Picture 19" descr="A person in a white protective suit and gloves working in a laboratory&#10;&#10;Description automatically generated">
            <a:extLst>
              <a:ext uri="{FF2B5EF4-FFF2-40B4-BE49-F238E27FC236}">
                <a16:creationId xmlns:a16="http://schemas.microsoft.com/office/drawing/2014/main" id="{BFE6742F-392E-2417-B4BC-2AEF994AC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967" y="1290945"/>
            <a:ext cx="2304473" cy="3068636"/>
          </a:xfrm>
          <a:prstGeom prst="rect">
            <a:avLst/>
          </a:prstGeom>
        </p:spPr>
      </p:pic>
      <p:pic>
        <p:nvPicPr>
          <p:cNvPr id="9218" name="Picture 2" descr="Wet Bench Clean 1 and 2">
            <a:extLst>
              <a:ext uri="{FF2B5EF4-FFF2-40B4-BE49-F238E27FC236}">
                <a16:creationId xmlns:a16="http://schemas.microsoft.com/office/drawing/2014/main" id="{B87E9E1A-9E03-88A4-0AD2-B26199DC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43" y="1308753"/>
            <a:ext cx="2298797" cy="17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350485-9728-9B03-DE00-364F7E0DA3BB}"/>
              </a:ext>
            </a:extLst>
          </p:cNvPr>
          <p:cNvSpPr txBox="1"/>
          <p:nvPr/>
        </p:nvSpPr>
        <p:spPr>
          <a:xfrm>
            <a:off x="370343" y="4419654"/>
            <a:ext cx="22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RCA Clean Si Wafer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10804D-4637-D413-00DE-BA3C38DC7542}"/>
              </a:ext>
            </a:extLst>
          </p:cNvPr>
          <p:cNvSpPr txBox="1"/>
          <p:nvPr/>
        </p:nvSpPr>
        <p:spPr>
          <a:xfrm>
            <a:off x="2965582" y="4419654"/>
            <a:ext cx="249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 RF clean and sputter Al, </a:t>
            </a:r>
            <a:r>
              <a:rPr lang="en-US" dirty="0" err="1"/>
              <a:t>AlMn</a:t>
            </a:r>
            <a:r>
              <a:rPr lang="en-US" dirty="0"/>
              <a:t> or Hf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BAAC1A-BDDE-FC09-7F38-5B20DC5E5FA3}"/>
              </a:ext>
            </a:extLst>
          </p:cNvPr>
          <p:cNvSpPr txBox="1"/>
          <p:nvPr/>
        </p:nvSpPr>
        <p:spPr>
          <a:xfrm>
            <a:off x="8828228" y="4654960"/>
            <a:ext cx="32891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5. Etch metal:</a:t>
            </a:r>
          </a:p>
          <a:p>
            <a:pPr algn="ctr"/>
            <a:r>
              <a:rPr lang="en-US" dirty="0"/>
              <a:t>Al/</a:t>
            </a:r>
            <a:r>
              <a:rPr lang="en-US" dirty="0" err="1"/>
              <a:t>AlMn</a:t>
            </a:r>
            <a:r>
              <a:rPr lang="en-US" dirty="0"/>
              <a:t>- wet etch in Al Etchant</a:t>
            </a:r>
          </a:p>
          <a:p>
            <a:pPr algn="ctr"/>
            <a:r>
              <a:rPr lang="en-US" dirty="0"/>
              <a:t>Hf- wet etch in HF</a:t>
            </a:r>
          </a:p>
          <a:p>
            <a:pPr algn="ctr"/>
            <a:r>
              <a:rPr lang="en-US" dirty="0"/>
              <a:t>Nb- Dry etch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72DCD-789F-8C50-1289-5DAEAA059D35}"/>
              </a:ext>
            </a:extLst>
          </p:cNvPr>
          <p:cNvSpPr txBox="1"/>
          <p:nvPr/>
        </p:nvSpPr>
        <p:spPr>
          <a:xfrm>
            <a:off x="6325546" y="446582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Expose Pattern</a:t>
            </a:r>
          </a:p>
          <a:p>
            <a:r>
              <a:rPr lang="en-US" dirty="0"/>
              <a:t>4. Develop PR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DCDF61C-6E91-9F7E-30F7-2255F8C5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46" y="3221767"/>
            <a:ext cx="1050989" cy="101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D1AC55-FB70-831C-C366-AA1EB50A7189}"/>
              </a:ext>
            </a:extLst>
          </p:cNvPr>
          <p:cNvSpPr txBox="1"/>
          <p:nvPr/>
        </p:nvSpPr>
        <p:spPr>
          <a:xfrm>
            <a:off x="1450019" y="5475620"/>
            <a:ext cx="522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Repeat steps 2-5 if including Nb wiring.</a:t>
            </a:r>
          </a:p>
        </p:txBody>
      </p:sp>
    </p:spTree>
    <p:extLst>
      <p:ext uri="{BB962C8B-B14F-4D97-AF65-F5344CB8AC3E}">
        <p14:creationId xmlns:p14="http://schemas.microsoft.com/office/powerpoint/2010/main" val="19067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1EF9F-47B7-0A34-9AB9-F4131873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DBA1-7DD4-D3F1-50D2-8C0F2631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Low-Tc KID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2AA3-8B78-2493-EFD0-0E324BE9C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43" y="1245919"/>
            <a:ext cx="4596714" cy="39064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Making and testing Low Tc MKIDs</a:t>
            </a:r>
          </a:p>
          <a:p>
            <a:r>
              <a:rPr lang="en-US" dirty="0"/>
              <a:t>Resolution increases by decreasing superconducting gap</a:t>
            </a:r>
          </a:p>
          <a:p>
            <a:r>
              <a:rPr lang="en-US" dirty="0"/>
              <a:t>Hafnium device fabbed by Miguel </a:t>
            </a:r>
            <a:r>
              <a:rPr lang="en-US" dirty="0" err="1"/>
              <a:t>Daal</a:t>
            </a:r>
            <a:r>
              <a:rPr lang="en-US" dirty="0"/>
              <a:t> from UCB</a:t>
            </a:r>
          </a:p>
          <a:p>
            <a:r>
              <a:rPr lang="en-US" dirty="0"/>
              <a:t>Aluminum device fabbed by Osmond Wen at Caltech</a:t>
            </a:r>
          </a:p>
          <a:p>
            <a:r>
              <a:rPr lang="en-US" dirty="0" err="1"/>
              <a:t>AlMn</a:t>
            </a:r>
            <a:r>
              <a:rPr lang="en-US" dirty="0"/>
              <a:t> by me, working on getting Hf at </a:t>
            </a:r>
            <a:r>
              <a:rPr lang="en-US" dirty="0" err="1"/>
              <a:t>Slac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FE83A7-37DF-04E4-77D1-AA69A48B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43" y="3798914"/>
            <a:ext cx="3223379" cy="25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02430CE4-FF65-0F97-8699-7FE0A977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894" y="1029393"/>
            <a:ext cx="3354576" cy="2620041"/>
          </a:xfrm>
          <a:prstGeom prst="rect">
            <a:avLst/>
          </a:prstGeom>
        </p:spPr>
      </p:pic>
      <p:pic>
        <p:nvPicPr>
          <p:cNvPr id="9" name="Picture 8" descr="A diagram of a waveform&#10;&#10;Description automatically generated with medium confidence">
            <a:extLst>
              <a:ext uri="{FF2B5EF4-FFF2-40B4-BE49-F238E27FC236}">
                <a16:creationId xmlns:a16="http://schemas.microsoft.com/office/drawing/2014/main" id="{64102DE9-7428-58FF-8202-F352EDD0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159"/>
          <a:stretch/>
        </p:blipFill>
        <p:spPr>
          <a:xfrm>
            <a:off x="8921776" y="1087686"/>
            <a:ext cx="3229359" cy="3561986"/>
          </a:xfrm>
          <a:prstGeom prst="rect">
            <a:avLst/>
          </a:prstGeom>
        </p:spPr>
      </p:pic>
      <p:pic>
        <p:nvPicPr>
          <p:cNvPr id="12" name="Picture 11" descr="A graph of red dots&#10;&#10;Description automatically generated">
            <a:extLst>
              <a:ext uri="{FF2B5EF4-FFF2-40B4-BE49-F238E27FC236}">
                <a16:creationId xmlns:a16="http://schemas.microsoft.com/office/drawing/2014/main" id="{FB800025-8F30-B525-5AD3-8A49A26A4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1" y="4524408"/>
            <a:ext cx="2622525" cy="1917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A19A4C-00AA-95F8-4C70-3929DD304ED6}"/>
              </a:ext>
            </a:extLst>
          </p:cNvPr>
          <p:cNvSpPr txBox="1"/>
          <p:nvPr/>
        </p:nvSpPr>
        <p:spPr>
          <a:xfrm>
            <a:off x="6717927" y="5310588"/>
            <a:ext cx="10203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Hf</a:t>
            </a:r>
          </a:p>
          <a:p>
            <a:r>
              <a:rPr lang="en-US" sz="1400" dirty="0"/>
              <a:t>Tc: ~400mK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63012-1DFD-A2D9-D84F-3AC34DBB6BD1}"/>
              </a:ext>
            </a:extLst>
          </p:cNvPr>
          <p:cNvSpPr txBox="1"/>
          <p:nvPr/>
        </p:nvSpPr>
        <p:spPr>
          <a:xfrm>
            <a:off x="6717927" y="2423334"/>
            <a:ext cx="9021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Al</a:t>
            </a:r>
          </a:p>
          <a:p>
            <a:r>
              <a:rPr lang="en-US" dirty="0"/>
              <a:t>Tc: 1.2K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5864E-23D8-318E-B356-2C5307202F66}"/>
              </a:ext>
            </a:extLst>
          </p:cNvPr>
          <p:cNvSpPr txBox="1"/>
          <p:nvPr/>
        </p:nvSpPr>
        <p:spPr>
          <a:xfrm>
            <a:off x="10952474" y="3429000"/>
            <a:ext cx="11986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AlMn</a:t>
            </a:r>
            <a:endParaRPr lang="en-US" sz="3200" b="1" dirty="0"/>
          </a:p>
          <a:p>
            <a:r>
              <a:rPr lang="en-US" dirty="0"/>
              <a:t>Tc: 630 </a:t>
            </a:r>
            <a:r>
              <a:rPr lang="en-US" dirty="0" err="1"/>
              <a:t>mK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177127-C7FC-E47D-BF70-BA183A5C4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686" y="4965739"/>
            <a:ext cx="2888027" cy="141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8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B12E18A-B45F-BD82-13E2-835692420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96" t="38594"/>
          <a:stretch/>
        </p:blipFill>
        <p:spPr>
          <a:xfrm>
            <a:off x="10885943" y="1328311"/>
            <a:ext cx="1306057" cy="2193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426EA6-8B0A-6510-02DC-0DEB8661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 from trapped vortices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B2C23C-2993-D3B2-5EFE-B39ED655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0" y="1109671"/>
            <a:ext cx="4584701" cy="3906435"/>
          </a:xfrm>
        </p:spPr>
        <p:txBody>
          <a:bodyPr>
            <a:normAutofit/>
          </a:bodyPr>
          <a:lstStyle/>
          <a:p>
            <a:r>
              <a:rPr lang="en-US" dirty="0"/>
              <a:t>struggled to get consistent quality factors </a:t>
            </a:r>
          </a:p>
          <a:p>
            <a:r>
              <a:rPr lang="en-US" dirty="0"/>
              <a:t>Believe trapped vortices in the superconducting films </a:t>
            </a:r>
            <a:r>
              <a:rPr lang="en-US" i="1" dirty="0"/>
              <a:t>contributes</a:t>
            </a:r>
            <a:r>
              <a:rPr lang="en-US" dirty="0"/>
              <a:t> to this</a:t>
            </a:r>
          </a:p>
          <a:p>
            <a:r>
              <a:rPr lang="en-US" dirty="0"/>
              <a:t>Adding flux traps can mitigate this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BDB43-1CFE-996E-52C8-6F369FB30E46}"/>
              </a:ext>
            </a:extLst>
          </p:cNvPr>
          <p:cNvSpPr txBox="1"/>
          <p:nvPr/>
        </p:nvSpPr>
        <p:spPr>
          <a:xfrm>
            <a:off x="1357745" y="2216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E1E0F1-08CD-A9D7-DFC8-358DD8008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765" y="4103143"/>
            <a:ext cx="4584700" cy="2247900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58FDEAB3-0EA2-35F7-22C2-19E654E863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2F56DD-2DAC-517B-03D8-14F2CD8C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973"/>
          <a:stretch/>
        </p:blipFill>
        <p:spPr>
          <a:xfrm>
            <a:off x="4824466" y="1217635"/>
            <a:ext cx="5688677" cy="3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75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926</Words>
  <Application>Microsoft Macintosh PowerPoint</Application>
  <PresentationFormat>Widescreen</PresentationFormat>
  <Paragraphs>195</Paragraphs>
  <Slides>23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Cambria Math</vt:lpstr>
      <vt:lpstr>Office Theme</vt:lpstr>
      <vt:lpstr>Custom Design</vt:lpstr>
      <vt:lpstr>2024 HEPCAT report: kinetic inductance phonon-mediated detectors </vt:lpstr>
      <vt:lpstr>Why we need phonon mediated detectors </vt:lpstr>
      <vt:lpstr>Outline</vt:lpstr>
      <vt:lpstr>MKIDs utilize Kinetic Inductance.</vt:lpstr>
      <vt:lpstr>MKIDs as phonon Detectors</vt:lpstr>
      <vt:lpstr>Designing KIDs for Dark matter =  KIPMs</vt:lpstr>
      <vt:lpstr>KIPM fabrication at Stanford</vt:lpstr>
      <vt:lpstr>Low-Tc KID development</vt:lpstr>
      <vt:lpstr>Losses from trapped vortices </vt:lpstr>
      <vt:lpstr>PowerPoint Presentation</vt:lpstr>
      <vt:lpstr>KIPM phonon setup</vt:lpstr>
      <vt:lpstr>Phonon resolution measurements</vt:lpstr>
      <vt:lpstr>Phonon collection efficiency problem </vt:lpstr>
      <vt:lpstr>Next up: changing where LED hits chip</vt:lpstr>
      <vt:lpstr>Thanks to the support of HEPCAT I have…</vt:lpstr>
      <vt:lpstr>Thank you!</vt:lpstr>
      <vt:lpstr>MKIDs are LC circuits.</vt:lpstr>
      <vt:lpstr>MKIDs operate at Microwave Frequencies.</vt:lpstr>
      <vt:lpstr>We couple the MKID to a transmission line. </vt:lpstr>
      <vt:lpstr>Backup: Pulses!</vt:lpstr>
      <vt:lpstr>Multiplexing and Quality factors:</vt:lpstr>
      <vt:lpstr>MKIDs utilize Kinetic Inductance.</vt:lpstr>
      <vt:lpstr>Backup: Magnetic Shields!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Zoe Jensen Smith</dc:creator>
  <cp:lastModifiedBy>Zoe Jensen Smith</cp:lastModifiedBy>
  <cp:revision>9</cp:revision>
  <dcterms:created xsi:type="dcterms:W3CDTF">2024-07-30T04:12:12Z</dcterms:created>
  <dcterms:modified xsi:type="dcterms:W3CDTF">2024-11-02T16:12:57Z</dcterms:modified>
</cp:coreProperties>
</file>