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  <p:sldMasterId id="2147483715" r:id="rId2"/>
  </p:sldMasterIdLst>
  <p:notesMasterIdLst>
    <p:notesMasterId r:id="rId27"/>
  </p:notesMasterIdLst>
  <p:sldIdLst>
    <p:sldId id="675" r:id="rId3"/>
    <p:sldId id="631" r:id="rId4"/>
    <p:sldId id="430" r:id="rId5"/>
    <p:sldId id="676" r:id="rId6"/>
    <p:sldId id="302" r:id="rId7"/>
    <p:sldId id="650" r:id="rId8"/>
    <p:sldId id="651" r:id="rId9"/>
    <p:sldId id="710" r:id="rId10"/>
    <p:sldId id="450" r:id="rId11"/>
    <p:sldId id="661" r:id="rId12"/>
    <p:sldId id="663" r:id="rId13"/>
    <p:sldId id="419" r:id="rId14"/>
    <p:sldId id="382" r:id="rId15"/>
    <p:sldId id="336" r:id="rId16"/>
    <p:sldId id="338" r:id="rId17"/>
    <p:sldId id="383" r:id="rId18"/>
    <p:sldId id="384" r:id="rId19"/>
    <p:sldId id="371" r:id="rId20"/>
    <p:sldId id="385" r:id="rId21"/>
    <p:sldId id="744" r:id="rId22"/>
    <p:sldId id="746" r:id="rId23"/>
    <p:sldId id="698" r:id="rId24"/>
    <p:sldId id="747" r:id="rId25"/>
    <p:sldId id="32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8CACD9-F637-4594-B645-7AACA44E2DB3}">
          <p14:sldIdLst>
            <p14:sldId id="675"/>
          </p14:sldIdLst>
        </p14:section>
        <p14:section name="research plan detail" id="{5A4D262E-82E6-413A-8FD7-A93C481B0933}">
          <p14:sldIdLst>
            <p14:sldId id="631"/>
          </p14:sldIdLst>
        </p14:section>
        <p14:section name="Levitation of heavy things" id="{A1FDD3FA-3DFC-4EF2-A0C2-C1423AD7E216}">
          <p14:sldIdLst>
            <p14:sldId id="430"/>
            <p14:sldId id="676"/>
            <p14:sldId id="302"/>
            <p14:sldId id="650"/>
            <p14:sldId id="651"/>
            <p14:sldId id="710"/>
            <p14:sldId id="450"/>
            <p14:sldId id="661"/>
            <p14:sldId id="663"/>
          </p14:sldIdLst>
        </p14:section>
        <p14:section name="ariadne" id="{9BB2CC34-75C6-48D6-98BF-83A4B996CB87}">
          <p14:sldIdLst>
            <p14:sldId id="419"/>
            <p14:sldId id="382"/>
            <p14:sldId id="336"/>
            <p14:sldId id="338"/>
            <p14:sldId id="383"/>
            <p14:sldId id="384"/>
            <p14:sldId id="371"/>
            <p14:sldId id="385"/>
            <p14:sldId id="744"/>
            <p14:sldId id="746"/>
            <p14:sldId id="698"/>
            <p14:sldId id="747"/>
          </p14:sldIdLst>
        </p14:section>
        <p14:section name="Thanks" id="{D0364B66-BCE5-4A7A-9D43-34CB85DBCE5F}">
          <p14:sldIdLst>
            <p14:sldId id="329"/>
          </p14:sldIdLst>
        </p14:section>
        <p14:section name="extra slides" id="{15C3705F-849F-4B9E-9AED-E2A1999DBCF8}">
          <p14:sldIdLst/>
        </p14:section>
        <p14:section name="squeezing extra slides" id="{E05AA50B-E970-4599-9019-3256A66297E8}">
          <p14:sldIdLst/>
        </p14:section>
        <p14:section name="ARIADNE extra slides" id="{552BCE1E-BBA7-4219-BDE0-E0535C0B5CBB}">
          <p14:sldIdLst/>
        </p14:section>
        <p14:section name="extra slides for uhfgw" id="{493B2182-F78C-4EF2-8C70-C12F99160946}">
          <p14:sldIdLst/>
        </p14:section>
        <p14:section name="Extra slides for PBHs" id="{014AC051-D474-4CBE-B01D-9D0DA4660CCA}">
          <p14:sldIdLst/>
        </p14:section>
        <p14:section name="Extra slides for LSD" id="{BA071E90-20EE-44A1-9A70-6280CF029168}">
          <p14:sldIdLst/>
        </p14:section>
        <p14:section name="Dark Matter Evidence" id="{343F8EC6-77CD-4056-9A45-D62C36B50A2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7537B"/>
    <a:srgbClr val="9BCDD1"/>
    <a:srgbClr val="E6E674"/>
    <a:srgbClr val="61E200"/>
    <a:srgbClr val="6AA296"/>
    <a:srgbClr val="00FFFF"/>
    <a:srgbClr val="FFFF81"/>
    <a:srgbClr val="2B3135"/>
    <a:srgbClr val="363D42"/>
    <a:srgbClr val="2F3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521" autoAdjust="0"/>
    <p:restoredTop sz="95828" autoAdjust="0"/>
  </p:normalViewPr>
  <p:slideViewPr>
    <p:cSldViewPr snapToGrid="0" showGuides="1">
      <p:cViewPr varScale="1">
        <p:scale>
          <a:sx n="106" d="100"/>
          <a:sy n="106" d="100"/>
        </p:scale>
        <p:origin x="91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99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19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5T12:12:08.18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18164,'0'0'8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5B8B5-0809-44E1-997B-A67763437130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B0B8E-6030-46E0-96BC-7FD9F2AA6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2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Sure they</a:t>
            </a:r>
            <a:r>
              <a:rPr lang="en-US" baseline="0" dirty="0"/>
              <a:t> have low recoil, but are they even trappable?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2D4E-6D66-422E-ADEF-EB22306C6C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39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B0B8E-6030-46E0-96BC-7FD9F2AA66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47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c06137b7f1_0_3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c06137b7f1_0_3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r>
              <a:rPr lang="en-US"/>
              <a:t>Nancy Aggarwal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76487" y="6260591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4870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7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3"/>
            <a:ext cx="7197727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9" y="5870577"/>
            <a:ext cx="1600200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7"/>
            <a:ext cx="4893959" cy="377825"/>
          </a:xfrm>
        </p:spPr>
        <p:txBody>
          <a:bodyPr/>
          <a:lstStyle/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9" y="5870577"/>
            <a:ext cx="551167" cy="377825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3961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08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483941"/>
            <a:ext cx="9905999" cy="43072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32659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31261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5" cy="364913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8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40355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5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2"/>
            <a:ext cx="4996923" cy="2920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4" y="2226734"/>
            <a:ext cx="4722813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2"/>
            <a:ext cx="4995335" cy="2920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73659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791667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9474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7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78089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4" y="914400"/>
            <a:ext cx="3280975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9373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732865"/>
            <a:ext cx="10131427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1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25820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2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76983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9" y="609602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6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68083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7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67214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9" y="609602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1073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2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2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44197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2" y="609601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74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601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9478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38475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488073"/>
            <a:ext cx="11360800" cy="4603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C6DC373-F1E5-CAE5-863E-84BC25047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5024" y="6292433"/>
            <a:ext cx="1600200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74E740E-3BBD-4795-47C5-2B707E678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664" y="6312982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="0" i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E045B55-6CD8-5CE4-A31A-2AC3B6483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3237" y="6312982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+mn-lt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5648390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3940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152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3946"/>
            <a:ext cx="9905998" cy="8022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n w="6350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</a:t>
            </a:r>
            <a:endParaRPr lang="en-US" dirty="0"/>
          </a:p>
        </p:txBody>
      </p:sp>
      <p:sp useBgFill="1"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1380" y="6313042"/>
            <a:ext cx="353502" cy="365125"/>
          </a:xfrm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Aggarwal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298479"/>
            <a:ext cx="9905998" cy="602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1197864"/>
            <a:ext cx="9905999" cy="459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04/13/2019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Nancy Aggarwal</a:t>
            </a:r>
            <a:endParaRPr lang="en-US" dirty="0"/>
          </a:p>
        </p:txBody>
      </p:sp>
      <p:sp useBgFill="1"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7372" y="6313042"/>
            <a:ext cx="417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8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2" y="609601"/>
            <a:ext cx="10131425" cy="6605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1525159"/>
            <a:ext cx="10131425" cy="4266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7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1664" y="6312982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="0" i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Nancy Aggarwal, Northwestern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3237" y="6312982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+mn-lt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6328033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</p:sldLayoutIdLst>
  <p:hf hdr="0" dt="0"/>
  <p:txStyles>
    <p:titleStyle>
      <a:lvl1pPr algn="l" defTabSz="457189" rtl="0" eaLnBrk="1" latinLnBrk="0" hangingPunct="1">
        <a:spcBef>
          <a:spcPct val="0"/>
        </a:spcBef>
        <a:buNone/>
        <a:defRPr sz="4267" kern="1200" cap="all">
          <a:ln w="3175" cmpd="sng">
            <a:noFill/>
          </a:ln>
          <a:solidFill>
            <a:schemeClr val="accent3">
              <a:lumMod val="40000"/>
              <a:lumOff val="60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21" indent="-285744" algn="l" defTabSz="457189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12" indent="-171446" algn="l" defTabSz="457189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01" indent="-171446" algn="l" defTabSz="457189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310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52.gif"/><Relationship Id="rId7" Type="http://schemas.openxmlformats.org/officeDocument/2006/relationships/image" Target="../media/image600.png"/><Relationship Id="rId2" Type="http://schemas.openxmlformats.org/officeDocument/2006/relationships/image" Target="../media/image55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0.png"/><Relationship Id="rId11" Type="http://schemas.openxmlformats.org/officeDocument/2006/relationships/image" Target="../media/image650.png"/><Relationship Id="rId5" Type="http://schemas.openxmlformats.org/officeDocument/2006/relationships/image" Target="../media/image580.png"/><Relationship Id="rId10" Type="http://schemas.openxmlformats.org/officeDocument/2006/relationships/image" Target="../media/image640.png"/><Relationship Id="rId4" Type="http://schemas.openxmlformats.org/officeDocument/2006/relationships/image" Target="../media/image570.png"/><Relationship Id="rId9" Type="http://schemas.openxmlformats.org/officeDocument/2006/relationships/image" Target="../media/image6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21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0.png"/><Relationship Id="rId5" Type="http://schemas.openxmlformats.org/officeDocument/2006/relationships/image" Target="../media/image700.png"/><Relationship Id="rId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abs/2010.03889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10.png"/><Relationship Id="rId7" Type="http://schemas.openxmlformats.org/officeDocument/2006/relationships/image" Target="../media/image10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0.png"/><Relationship Id="rId5" Type="http://schemas.openxmlformats.org/officeDocument/2006/relationships/image" Target="../media/image7000.png"/><Relationship Id="rId4" Type="http://schemas.openxmlformats.org/officeDocument/2006/relationships/image" Target="../media/image9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196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jp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14.jpg"/><Relationship Id="rId2" Type="http://schemas.openxmlformats.org/officeDocument/2006/relationships/image" Target="../media/image16.pn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5" Type="http://schemas.openxmlformats.org/officeDocument/2006/relationships/image" Target="../media/image28.jpeg"/><Relationship Id="rId10" Type="http://schemas.openxmlformats.org/officeDocument/2006/relationships/image" Target="../media/image24.jpe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10.png"/><Relationship Id="rId4" Type="http://schemas.openxmlformats.org/officeDocument/2006/relationships/image" Target="../media/image3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0.png"/><Relationship Id="rId7" Type="http://schemas.openxmlformats.org/officeDocument/2006/relationships/image" Target="../media/image450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D9040A-A461-18D3-4446-AE8315298E32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-1061054" y="1962019"/>
            <a:ext cx="7842636" cy="5484222"/>
            <a:chOff x="4524762" y="1227178"/>
            <a:chExt cx="6857998" cy="47956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55A5CF-B0BF-0ED9-04A0-C2DAA5991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0000">
              <a:off x="5921588" y="561691"/>
              <a:ext cx="4064345" cy="6857998"/>
            </a:xfrm>
            <a:custGeom>
              <a:avLst/>
              <a:gdLst>
                <a:gd name="connsiteX0" fmla="*/ 0 w 4064345"/>
                <a:gd name="connsiteY0" fmla="*/ 6858000 h 6858000"/>
                <a:gd name="connsiteX1" fmla="*/ 0 w 4064345"/>
                <a:gd name="connsiteY1" fmla="*/ 0 h 6858000"/>
                <a:gd name="connsiteX2" fmla="*/ 1097049 w 4064345"/>
                <a:gd name="connsiteY2" fmla="*/ 0 h 6858000"/>
                <a:gd name="connsiteX3" fmla="*/ 4064345 w 4064345"/>
                <a:gd name="connsiteY3" fmla="*/ 2967296 h 6858000"/>
                <a:gd name="connsiteX4" fmla="*/ 4064345 w 4064345"/>
                <a:gd name="connsiteY4" fmla="*/ 3890704 h 6858000"/>
                <a:gd name="connsiteX5" fmla="*/ 1097049 w 4064345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4345" h="6858000">
                  <a:moveTo>
                    <a:pt x="0" y="6858000"/>
                  </a:moveTo>
                  <a:lnTo>
                    <a:pt x="0" y="0"/>
                  </a:lnTo>
                  <a:lnTo>
                    <a:pt x="1097049" y="0"/>
                  </a:lnTo>
                  <a:lnTo>
                    <a:pt x="4064345" y="2967296"/>
                  </a:lnTo>
                  <a:lnTo>
                    <a:pt x="4064345" y="3890704"/>
                  </a:lnTo>
                  <a:lnTo>
                    <a:pt x="1097049" y="6858000"/>
                  </a:lnTo>
                  <a:close/>
                </a:path>
              </a:pathLst>
            </a:custGeom>
          </p:spPr>
        </p:pic>
        <p:pic>
          <p:nvPicPr>
            <p:cNvPr id="7" name="Picture 6" descr="&lt;strong&gt;Guitar&lt;/strong&gt; | Free Stock Photo | Illustration of an electric ...">
              <a:extLst>
                <a:ext uri="{FF2B5EF4-FFF2-40B4-BE49-F238E27FC236}">
                  <a16:creationId xmlns:a16="http://schemas.microsoft.com/office/drawing/2014/main" id="{69E22670-6F44-54F7-F3A2-1DC16EEBF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C9492C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13164">
              <a:off x="7234187" y="1977156"/>
              <a:ext cx="3179111" cy="1679155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50F085-B069-A4C0-21EF-9DAFAFA8B104}"/>
                </a:ext>
              </a:extLst>
            </p:cNvPr>
            <p:cNvSpPr/>
            <p:nvPr/>
          </p:nvSpPr>
          <p:spPr>
            <a:xfrm>
              <a:off x="8886511" y="4610103"/>
              <a:ext cx="179614" cy="171450"/>
            </a:xfrm>
            <a:prstGeom prst="ellipse">
              <a:avLst/>
            </a:prstGeom>
            <a:solidFill>
              <a:srgbClr val="00FFFF"/>
            </a:solidFill>
            <a:ln w="12700" cap="flat" cmpd="sng" algn="ctr">
              <a:solidFill>
                <a:srgbClr val="33CC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5E2CF85-6964-E0F1-0832-D15BC7FECCB2}"/>
                </a:ext>
              </a:extLst>
            </p:cNvPr>
            <p:cNvSpPr/>
            <p:nvPr/>
          </p:nvSpPr>
          <p:spPr>
            <a:xfrm>
              <a:off x="8631430" y="4905378"/>
              <a:ext cx="179614" cy="171450"/>
            </a:xfrm>
            <a:prstGeom prst="ellipse">
              <a:avLst/>
            </a:prstGeom>
            <a:solidFill>
              <a:srgbClr val="00FFFF"/>
            </a:solidFill>
            <a:ln w="12700" cap="flat" cmpd="sng" algn="ctr">
              <a:solidFill>
                <a:srgbClr val="33CC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9C05113-14F7-D134-27C5-C54AEAD99D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t="1747"/>
          <a:stretch/>
        </p:blipFill>
        <p:spPr>
          <a:xfrm>
            <a:off x="27" y="13"/>
            <a:ext cx="12191973" cy="6857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A2C8D-FA88-225A-C2CE-0B7135D53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3039" y="1689163"/>
            <a:ext cx="9597086" cy="2696568"/>
          </a:xfrm>
        </p:spPr>
        <p:txBody>
          <a:bodyPr>
            <a:normAutofit/>
          </a:bodyPr>
          <a:lstStyle/>
          <a:p>
            <a:r>
              <a:rPr lang="en-US" dirty="0"/>
              <a:t>Precision measurements searching for dark matter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987AE85-9FFC-41A2-DEB0-9C7C2EBA2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5" cy="1405467"/>
          </a:xfrm>
        </p:spPr>
        <p:txBody>
          <a:bodyPr>
            <a:normAutofit/>
          </a:bodyPr>
          <a:lstStyle/>
          <a:p>
            <a:r>
              <a:rPr lang="en-US" dirty="0"/>
              <a:t>Nancy Aggarwal, NOV 2 2024 </a:t>
            </a:r>
          </a:p>
        </p:txBody>
      </p:sp>
    </p:spTree>
    <p:extLst>
      <p:ext uri="{BB962C8B-B14F-4D97-AF65-F5344CB8AC3E}">
        <p14:creationId xmlns:p14="http://schemas.microsoft.com/office/powerpoint/2010/main" val="2449061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5FDE20E6-6962-4D2D-8D0C-EF0500485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7976">
            <a:off x="444287" y="1339851"/>
            <a:ext cx="6015300" cy="4530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30A5AB-410C-4956-9AF8-F76BA01B9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15" y="369744"/>
            <a:ext cx="9905998" cy="640127"/>
          </a:xfrm>
        </p:spPr>
        <p:txBody>
          <a:bodyPr/>
          <a:lstStyle/>
          <a:p>
            <a:r>
              <a:rPr lang="en-US" dirty="0"/>
              <a:t>Trapping of flat objects In the lab…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64D8A-D6F3-4244-B6B3-14E944843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0A3C-57D1-4306-9B43-32A89D6D6AE2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CB116-AFDD-4272-8113-A296A6569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423">
            <a:off x="7144754" y="1104443"/>
            <a:ext cx="4262165" cy="339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437B481-25E7-4BB0-B875-DE7742270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689">
            <a:off x="5286653" y="3608993"/>
            <a:ext cx="4514313" cy="2767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506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31ECA-C0F3-44CF-8F41-BD7767C9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30" y="410089"/>
            <a:ext cx="9905998" cy="811169"/>
          </a:xfrm>
        </p:spPr>
        <p:txBody>
          <a:bodyPr/>
          <a:lstStyle/>
          <a:p>
            <a:r>
              <a:rPr lang="en-US" dirty="0"/>
              <a:t>Stay tuned…</a:t>
            </a:r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99F1A3AD-B5A8-4749-B407-16A1E16D02BB}"/>
              </a:ext>
            </a:extLst>
          </p:cNvPr>
          <p:cNvSpPr txBox="1">
            <a:spLocks/>
          </p:cNvSpPr>
          <p:nvPr/>
        </p:nvSpPr>
        <p:spPr>
          <a:xfrm>
            <a:off x="299545" y="1277471"/>
            <a:ext cx="5108027" cy="521073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New initiative for building high-frequency GW detectors</a:t>
            </a:r>
          </a:p>
          <a:p>
            <a:r>
              <a:rPr lang="en-US" sz="2000" dirty="0"/>
              <a:t>Miniature GW detector based on levitated nanoparticles to probe GWs in 10 kHz – 300 kHz band</a:t>
            </a:r>
          </a:p>
          <a:p>
            <a:r>
              <a:rPr lang="en-US" sz="2000" dirty="0"/>
              <a:t>Will set independent limits on BH superradiance and primordial black holes</a:t>
            </a:r>
          </a:p>
          <a:p>
            <a:r>
              <a:rPr lang="en-US" sz="2000" dirty="0"/>
              <a:t>Further improvements can be achieved by xylophone configuration and/or  increasing  mass 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65BADD-060F-4360-AC78-A99D104D6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0A3C-57D1-4306-9B43-32A89D6D6AE2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8EA6A7-D965-4581-B09A-6F39673ACB47}"/>
                  </a:ext>
                </a:extLst>
              </p14:cNvPr>
              <p14:cNvContentPartPr/>
              <p14:nvPr/>
            </p14:nvContentPartPr>
            <p14:xfrm>
              <a:off x="8568602" y="4820033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8EA6A7-D965-4581-B09A-6F39673ACB4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50602" y="4712393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 descr="A picture containing indoor, engine, dirty&#10;&#10;Description automatically generated">
            <a:extLst>
              <a:ext uri="{FF2B5EF4-FFF2-40B4-BE49-F238E27FC236}">
                <a16:creationId xmlns:a16="http://schemas.microsoft.com/office/drawing/2014/main" id="{AB097A8C-7AD6-4707-A059-DF6354531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066" y="1319158"/>
            <a:ext cx="5969731" cy="4477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9545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694D023-2D8B-4217-9319-7C31EAECC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11" y="188395"/>
            <a:ext cx="4588843" cy="99711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D7537B"/>
                </a:solidFill>
              </a:rPr>
              <a:t>ARIADNE</a:t>
            </a:r>
          </a:p>
        </p:txBody>
      </p:sp>
      <p:pic>
        <p:nvPicPr>
          <p:cNvPr id="10" name="Picture 9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300D438-64C6-4292-9311-7942FCF119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33381" y="901213"/>
            <a:ext cx="6214029" cy="41726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5F167-D320-BBE8-0B6B-E97F5729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76AE95-DF15-A609-940E-9AA0DC62D4EE}"/>
              </a:ext>
            </a:extLst>
          </p:cNvPr>
          <p:cNvSpPr txBox="1"/>
          <p:nvPr/>
        </p:nvSpPr>
        <p:spPr>
          <a:xfrm>
            <a:off x="312458" y="1911510"/>
            <a:ext cx="43284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D7537B"/>
                </a:solidFill>
              </a:rPr>
              <a:t>A</a:t>
            </a: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xion </a:t>
            </a:r>
            <a:r>
              <a:rPr lang="en-US" sz="4800" dirty="0">
                <a:solidFill>
                  <a:srgbClr val="D7537B"/>
                </a:solidFill>
              </a:rPr>
              <a:t>R</a:t>
            </a: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esonant </a:t>
            </a:r>
            <a:r>
              <a:rPr lang="en-US" sz="4800" dirty="0">
                <a:solidFill>
                  <a:srgbClr val="D7537B"/>
                </a:solidFill>
              </a:rPr>
              <a:t>I</a:t>
            </a: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nter</a:t>
            </a:r>
            <a:r>
              <a:rPr lang="en-US" sz="4800" dirty="0">
                <a:solidFill>
                  <a:srgbClr val="D7537B"/>
                </a:solidFill>
              </a:rPr>
              <a:t>A</a:t>
            </a: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ction </a:t>
            </a:r>
            <a:r>
              <a:rPr lang="en-US" sz="4800" dirty="0" err="1">
                <a:solidFill>
                  <a:srgbClr val="D7537B"/>
                </a:solidFill>
              </a:rPr>
              <a:t>D</a:t>
            </a:r>
            <a:r>
              <a:rPr lang="en-US" sz="48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etectio</a:t>
            </a:r>
            <a:r>
              <a:rPr lang="en-US" sz="4800" dirty="0" err="1">
                <a:solidFill>
                  <a:srgbClr val="D7537B"/>
                </a:solidFill>
              </a:rPr>
              <a:t>N</a:t>
            </a: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800" dirty="0">
                <a:solidFill>
                  <a:srgbClr val="D7537B"/>
                </a:solidFill>
              </a:rPr>
              <a:t>E</a:t>
            </a: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xperiment</a:t>
            </a:r>
          </a:p>
        </p:txBody>
      </p:sp>
    </p:spTree>
    <p:extLst>
      <p:ext uri="{BB962C8B-B14F-4D97-AF65-F5344CB8AC3E}">
        <p14:creationId xmlns:p14="http://schemas.microsoft.com/office/powerpoint/2010/main" val="1292543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9075A8-F780-4CFC-87F8-2593BB421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95177"/>
          </a:xfrm>
        </p:spPr>
        <p:txBody>
          <a:bodyPr/>
          <a:lstStyle/>
          <a:p>
            <a:r>
              <a:rPr lang="en-US" dirty="0"/>
              <a:t>Ariadne collaboration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281B17-0B60-4D64-8830-83683AF5A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1" y="1968686"/>
            <a:ext cx="2188644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Northwestern</a:t>
            </a:r>
          </a:p>
          <a:p>
            <a:pPr marL="0" indent="0">
              <a:buNone/>
            </a:pPr>
            <a:r>
              <a:rPr lang="en-US" b="1" dirty="0"/>
              <a:t>Indiana</a:t>
            </a:r>
          </a:p>
          <a:p>
            <a:pPr marL="0" indent="0">
              <a:buNone/>
            </a:pPr>
            <a:r>
              <a:rPr lang="en-US" b="1" dirty="0"/>
              <a:t>Stanford</a:t>
            </a:r>
          </a:p>
          <a:p>
            <a:pPr marL="0" indent="0">
              <a:buNone/>
            </a:pPr>
            <a:r>
              <a:rPr lang="en-US" b="1" dirty="0"/>
              <a:t>CAPP</a:t>
            </a:r>
          </a:p>
          <a:p>
            <a:pPr marL="0" indent="0">
              <a:buNone/>
            </a:pPr>
            <a:r>
              <a:rPr lang="en-US" b="1" dirty="0"/>
              <a:t>KRISS</a:t>
            </a:r>
          </a:p>
          <a:p>
            <a:pPr marL="0" indent="0">
              <a:buNone/>
            </a:pPr>
            <a:r>
              <a:rPr lang="en-US" b="1" dirty="0"/>
              <a:t>PTB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959C69-B6C7-4FA4-93BD-DCD43EB93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74410" y="1968686"/>
            <a:ext cx="7673002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Andrew Geraci,  Alex Hipp</a:t>
            </a:r>
          </a:p>
          <a:p>
            <a:pPr marL="0" indent="0">
              <a:buNone/>
            </a:pPr>
            <a:r>
              <a:rPr lang="en-US" dirty="0"/>
              <a:t>Mike Snow, Josh Long, Chen-Yu Liu, Austin Reid, </a:t>
            </a:r>
            <a:r>
              <a:rPr lang="en-US" dirty="0" err="1"/>
              <a:t>Inbum</a:t>
            </a:r>
            <a:r>
              <a:rPr lang="en-US" dirty="0"/>
              <a:t> Lee, </a:t>
            </a:r>
          </a:p>
          <a:p>
            <a:pPr marL="0" indent="0">
              <a:buNone/>
            </a:pPr>
            <a:r>
              <a:rPr lang="en-US" dirty="0" err="1"/>
              <a:t>Aharon</a:t>
            </a:r>
            <a:r>
              <a:rPr lang="en-US" dirty="0"/>
              <a:t> </a:t>
            </a:r>
            <a:r>
              <a:rPr lang="en-US" dirty="0" err="1"/>
              <a:t>Kapitulnik</a:t>
            </a:r>
            <a:r>
              <a:rPr lang="en-US" dirty="0"/>
              <a:t>, Alan Fang, Sam Mumford</a:t>
            </a:r>
          </a:p>
          <a:p>
            <a:pPr marL="0" indent="0">
              <a:buNone/>
            </a:pPr>
            <a:r>
              <a:rPr lang="en-US" dirty="0"/>
              <a:t>Yannis </a:t>
            </a:r>
            <a:r>
              <a:rPr lang="en-US" dirty="0" err="1"/>
              <a:t>Semertzidis</a:t>
            </a:r>
            <a:r>
              <a:rPr lang="en-US" dirty="0"/>
              <a:t>, Yun Shin, </a:t>
            </a:r>
            <a:r>
              <a:rPr lang="en-US" dirty="0" err="1"/>
              <a:t>Dongok</a:t>
            </a:r>
            <a:r>
              <a:rPr lang="en-US" dirty="0"/>
              <a:t> Kim, </a:t>
            </a:r>
            <a:r>
              <a:rPr lang="en-US" dirty="0" err="1"/>
              <a:t>Youngeun</a:t>
            </a:r>
            <a:r>
              <a:rPr lang="en-US" dirty="0"/>
              <a:t> Kim</a:t>
            </a:r>
          </a:p>
          <a:p>
            <a:pPr marL="0" indent="0">
              <a:buNone/>
            </a:pPr>
            <a:r>
              <a:rPr lang="en-US" dirty="0"/>
              <a:t>Yong-Ho Lee</a:t>
            </a:r>
          </a:p>
          <a:p>
            <a:pPr marL="0" indent="0">
              <a:buNone/>
            </a:pPr>
            <a:r>
              <a:rPr lang="en-US" dirty="0"/>
              <a:t>A. Schnabel, J. Voigt, S. </a:t>
            </a:r>
            <a:r>
              <a:rPr lang="en-US" dirty="0" err="1"/>
              <a:t>Knappe-Grueneberg</a:t>
            </a:r>
            <a:r>
              <a:rPr lang="en-US" dirty="0"/>
              <a:t>, W. Kilian</a:t>
            </a:r>
          </a:p>
        </p:txBody>
      </p:sp>
      <p:pic>
        <p:nvPicPr>
          <p:cNvPr id="6" name="Google Shape;234;p56">
            <a:extLst>
              <a:ext uri="{FF2B5EF4-FFF2-40B4-BE49-F238E27FC236}">
                <a16:creationId xmlns:a16="http://schemas.microsoft.com/office/drawing/2014/main" id="{EBC34098-7E62-469E-8765-799F9857C4F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57465" y="5708753"/>
            <a:ext cx="633890" cy="8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5;p56">
            <a:extLst>
              <a:ext uri="{FF2B5EF4-FFF2-40B4-BE49-F238E27FC236}">
                <a16:creationId xmlns:a16="http://schemas.microsoft.com/office/drawing/2014/main" id="{C3442C60-D9C5-441C-80DC-4A6C58C5A1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4085" y="537690"/>
            <a:ext cx="873325" cy="87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37;p56">
            <a:extLst>
              <a:ext uri="{FF2B5EF4-FFF2-40B4-BE49-F238E27FC236}">
                <a16:creationId xmlns:a16="http://schemas.microsoft.com/office/drawing/2014/main" id="{06CFF216-8750-4A22-AC8C-181DFCA1D3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65149" b="55818"/>
          <a:stretch/>
        </p:blipFill>
        <p:spPr>
          <a:xfrm>
            <a:off x="6073100" y="5825815"/>
            <a:ext cx="837299" cy="7961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38;p56">
            <a:extLst>
              <a:ext uri="{FF2B5EF4-FFF2-40B4-BE49-F238E27FC236}">
                <a16:creationId xmlns:a16="http://schemas.microsoft.com/office/drawing/2014/main" id="{59386BE1-7CFC-4D7B-AA50-1CDFF6E2E5D4}"/>
              </a:ext>
            </a:extLst>
          </p:cNvPr>
          <p:cNvSpPr txBox="1"/>
          <p:nvPr/>
        </p:nvSpPr>
        <p:spPr>
          <a:xfrm>
            <a:off x="218688" y="6311141"/>
            <a:ext cx="28188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Center for Fundamental Physics (CFP)</a:t>
            </a:r>
            <a:endParaRPr sz="1200" b="0" i="0" u="none" strike="noStrike" cap="none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" name="Google Shape;240;p56">
            <a:extLst>
              <a:ext uri="{FF2B5EF4-FFF2-40B4-BE49-F238E27FC236}">
                <a16:creationId xmlns:a16="http://schemas.microsoft.com/office/drawing/2014/main" id="{263D05A4-7EAE-4BC9-B142-3DE00BC752D8}"/>
              </a:ext>
            </a:extLst>
          </p:cNvPr>
          <p:cNvSpPr txBox="1"/>
          <p:nvPr/>
        </p:nvSpPr>
        <p:spPr>
          <a:xfrm>
            <a:off x="9527910" y="1479523"/>
            <a:ext cx="2165700" cy="11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Grant No. PHY-1509176, 1510484, 1506508, 1806671, 1806395, 1806757</a:t>
            </a:r>
            <a:endParaRPr sz="1400" b="0" i="0" u="none" strike="noStrike" cap="none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1" name="Google Shape;241;p56">
            <a:extLst>
              <a:ext uri="{FF2B5EF4-FFF2-40B4-BE49-F238E27FC236}">
                <a16:creationId xmlns:a16="http://schemas.microsoft.com/office/drawing/2014/main" id="{9688A792-B0E6-4CE6-BE72-C4C75712796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5771" b="16802"/>
          <a:stretch/>
        </p:blipFill>
        <p:spPr>
          <a:xfrm>
            <a:off x="4086806" y="5794444"/>
            <a:ext cx="1774275" cy="7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42;p56">
            <a:extLst>
              <a:ext uri="{FF2B5EF4-FFF2-40B4-BE49-F238E27FC236}">
                <a16:creationId xmlns:a16="http://schemas.microsoft.com/office/drawing/2014/main" id="{623979C6-AFDC-4BD9-A955-945DF67ED7F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148" t="31026" r="3148" b="29171"/>
          <a:stretch/>
        </p:blipFill>
        <p:spPr>
          <a:xfrm>
            <a:off x="326388" y="5791200"/>
            <a:ext cx="2430575" cy="54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EFE813A-8780-4178-87CD-87A517CC0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9840" y="5806094"/>
            <a:ext cx="1924050" cy="866775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AE85DB38-355B-424A-8FED-172A2DCFFF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2342" y="5776228"/>
            <a:ext cx="2143125" cy="742950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DE95200-3C8C-46FF-8016-4B1A1D3E9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5614" y="6356350"/>
            <a:ext cx="41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653E70-F09B-43F5-B73F-010231A66EE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92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953037B-F944-4DA3-BC17-CF8C3D468D64}"/>
              </a:ext>
            </a:extLst>
          </p:cNvPr>
          <p:cNvGrpSpPr/>
          <p:nvPr/>
        </p:nvGrpSpPr>
        <p:grpSpPr>
          <a:xfrm>
            <a:off x="2828655" y="1191201"/>
            <a:ext cx="8526347" cy="5254074"/>
            <a:chOff x="2828655" y="1191201"/>
            <a:chExt cx="8526347" cy="5254074"/>
          </a:xfrm>
        </p:grpSpPr>
        <p:grpSp>
          <p:nvGrpSpPr>
            <p:cNvPr id="15" name="Group 14"/>
            <p:cNvGrpSpPr/>
            <p:nvPr/>
          </p:nvGrpSpPr>
          <p:grpSpPr>
            <a:xfrm>
              <a:off x="2828655" y="1191201"/>
              <a:ext cx="8526347" cy="5254074"/>
              <a:chOff x="2823818" y="1208701"/>
              <a:chExt cx="8526347" cy="525407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23818" y="1208701"/>
                <a:ext cx="8526347" cy="5254074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15669" y="5346775"/>
                <a:ext cx="1567605" cy="293350"/>
              </a:xfrm>
              <a:prstGeom prst="rect">
                <a:avLst/>
              </a:prstGeom>
              <a:solidFill>
                <a:srgbClr val="FF00FF">
                  <a:alpha val="7098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DM radio, LC circuit, ABRACADABRA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52E2821-3DBF-441D-960E-9370AF963B24}"/>
                </a:ext>
              </a:extLst>
            </p:cNvPr>
            <p:cNvSpPr/>
            <p:nvPr/>
          </p:nvSpPr>
          <p:spPr>
            <a:xfrm>
              <a:off x="2922212" y="1824117"/>
              <a:ext cx="3270552" cy="3750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Dark Matter (post-inflation PQ phase</a:t>
              </a:r>
            </a:p>
          </p:txBody>
        </p:sp>
      </p:grpSp>
      <p:sp>
        <p:nvSpPr>
          <p:cNvPr id="3" name="Title 1"/>
          <p:cNvSpPr txBox="1">
            <a:spLocks/>
          </p:cNvSpPr>
          <p:nvPr/>
        </p:nvSpPr>
        <p:spPr>
          <a:xfrm>
            <a:off x="642046" y="520860"/>
            <a:ext cx="5572124" cy="5000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Axion parameter space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31221" y="1400788"/>
            <a:ext cx="1600741" cy="531967"/>
          </a:xfrm>
          <a:prstGeom prst="rect">
            <a:avLst/>
          </a:prstGeom>
          <a:solidFill>
            <a:srgbClr val="FFF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Astrophysical Bounds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1220" y="2072243"/>
            <a:ext cx="1600741" cy="508374"/>
          </a:xfrm>
          <a:prstGeom prst="rect">
            <a:avLst/>
          </a:prstGeom>
          <a:solidFill>
            <a:srgbClr val="01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Hints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6382" y="3306817"/>
            <a:ext cx="1600741" cy="475704"/>
          </a:xfrm>
          <a:prstGeom prst="rect">
            <a:avLst/>
          </a:prstGeom>
          <a:solidFill>
            <a:srgbClr val="DC0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Current Experiments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6383" y="2676110"/>
            <a:ext cx="1600741" cy="500067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Experimental Bounds</a:t>
            </a:r>
          </a:p>
        </p:txBody>
      </p:sp>
      <p:sp>
        <p:nvSpPr>
          <p:cNvPr id="14" name="Google Shape;421;p67"/>
          <p:cNvSpPr txBox="1"/>
          <p:nvPr/>
        </p:nvSpPr>
        <p:spPr>
          <a:xfrm>
            <a:off x="7086991" y="6552000"/>
            <a:ext cx="50448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Adapted from http://pdg.lbl.gov/2015/reviews/rpp2015-rev-axions.pdf</a:t>
            </a:r>
            <a:endParaRPr sz="1200" b="0" i="0" u="none" strike="noStrike" cap="none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" name="Google Shape;363;p55"/>
          <p:cNvSpPr/>
          <p:nvPr/>
        </p:nvSpPr>
        <p:spPr>
          <a:xfrm>
            <a:off x="5475891" y="5060648"/>
            <a:ext cx="1805242" cy="611052"/>
          </a:xfrm>
          <a:prstGeom prst="flowChartConnector">
            <a:avLst/>
          </a:prstGeom>
          <a:noFill/>
          <a:ln w="28575" cap="flat" cmpd="sng">
            <a:solidFill>
              <a:srgbClr val="00D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11">
              <a:buClr>
                <a:srgbClr val="000000"/>
              </a:buClr>
              <a:buSzPts val="1400"/>
              <a:defRPr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" name="Google Shape;364;p55"/>
          <p:cNvCxnSpPr>
            <a:cxnSpLocks/>
            <a:stCxn id="7" idx="3"/>
            <a:endCxn id="5" idx="0"/>
          </p:cNvCxnSpPr>
          <p:nvPr/>
        </p:nvCxnSpPr>
        <p:spPr>
          <a:xfrm>
            <a:off x="2216608" y="4430383"/>
            <a:ext cx="4161904" cy="630265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" name="Google Shape;365;p55"/>
          <p:cNvSpPr txBox="1"/>
          <p:nvPr/>
        </p:nvSpPr>
        <p:spPr>
          <a:xfrm>
            <a:off x="535650" y="4277383"/>
            <a:ext cx="1680958" cy="30600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11">
              <a:buClr>
                <a:srgbClr val="000000"/>
              </a:buClr>
              <a:buSzPts val="1800"/>
              <a:defRPr/>
            </a:pPr>
            <a:r>
              <a:rPr lang="en" sz="2400" b="1" kern="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ARIADNE</a:t>
            </a:r>
            <a:endParaRPr sz="2400" b="1" kern="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87ED75B-B685-479B-8688-D5B052EA5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5614" y="6356350"/>
            <a:ext cx="41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653E70-F09B-43F5-B73F-010231A66EE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815145-AE00-412E-980B-987B250BE5DC}"/>
              </a:ext>
            </a:extLst>
          </p:cNvPr>
          <p:cNvSpPr/>
          <p:nvPr/>
        </p:nvSpPr>
        <p:spPr>
          <a:xfrm>
            <a:off x="6013086" y="5156636"/>
            <a:ext cx="629453" cy="475704"/>
          </a:xfrm>
          <a:prstGeom prst="rect">
            <a:avLst/>
          </a:prstGeom>
          <a:solidFill>
            <a:srgbClr val="DC00F5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ALPHA</a:t>
            </a:r>
          </a:p>
        </p:txBody>
      </p:sp>
    </p:spTree>
    <p:extLst>
      <p:ext uri="{BB962C8B-B14F-4D97-AF65-F5344CB8AC3E}">
        <p14:creationId xmlns:p14="http://schemas.microsoft.com/office/powerpoint/2010/main" val="115541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54843" y="522846"/>
            <a:ext cx="5572124" cy="5000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Ariadne goal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4843" y="1143971"/>
            <a:ext cx="1048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cs typeface="Times New Roman" panose="02020603050405020304" pitchFamily="18" charset="0"/>
              </a:rPr>
              <a:t>Only experiment to directly test for nuclear couplings mediated by QCD axion in the lab</a:t>
            </a:r>
          </a:p>
        </p:txBody>
      </p:sp>
      <p:graphicFrame>
        <p:nvGraphicFramePr>
          <p:cNvPr id="5" name="Google Shape;378;p56"/>
          <p:cNvGraphicFramePr/>
          <p:nvPr/>
        </p:nvGraphicFramePr>
        <p:xfrm>
          <a:off x="2705101" y="2947175"/>
          <a:ext cx="7296148" cy="284394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3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3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1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8742">
                  <a:extLst>
                    <a:ext uri="{9D8B030D-6E8A-4147-A177-3AD203B41FA5}">
                      <a16:colId xmlns:a16="http://schemas.microsoft.com/office/drawing/2014/main" val="222036221"/>
                    </a:ext>
                  </a:extLst>
                </a:gridCol>
              </a:tblGrid>
              <a:tr h="39716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solidFill>
                            <a:schemeClr val="tx1"/>
                          </a:solidFill>
                        </a:rPr>
                        <a:t>Photons</a:t>
                      </a:r>
                      <a:endParaRPr sz="1400" b="1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solidFill>
                            <a:schemeClr val="tx1"/>
                          </a:solidFill>
                        </a:rPr>
                        <a:t>Nucleons</a:t>
                      </a:r>
                      <a:endParaRPr sz="1400" b="1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tx1"/>
                          </a:solidFill>
                        </a:rPr>
                        <a:t>Electrons</a:t>
                      </a:r>
                      <a:endParaRPr sz="1400" b="1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0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solidFill>
                            <a:schemeClr val="tx1"/>
                          </a:solidFill>
                        </a:rPr>
                        <a:t>Dark Matter (Cosmic) axions</a:t>
                      </a:r>
                      <a:endParaRPr sz="1400" b="1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/>
                        <a:t>ADMX, HAYSTAC,         DM Radio, LC Circuit, </a:t>
                      </a:r>
                      <a:r>
                        <a:rPr lang="en" sz="1400" b="1" dirty="0"/>
                        <a:t>ABRACADABRA</a:t>
                      </a:r>
                      <a:r>
                        <a:rPr lang="en" sz="1400" b="1" u="none" strike="noStrike" cap="none" dirty="0"/>
                        <a:t> MADMAX,</a:t>
                      </a:r>
                      <a:r>
                        <a:rPr lang="en-US" sz="1400" b="1" u="none" strike="noStrike" cap="none" dirty="0"/>
                        <a:t>Orpheus</a:t>
                      </a:r>
                      <a:endParaRPr sz="1400" b="1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/>
                        <a:t>CASPEr</a:t>
                      </a:r>
                      <a:endParaRPr sz="1400" b="1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/>
                        <a:t>QUAX</a:t>
                      </a:r>
                      <a:endParaRPr sz="1400" b="1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solidFill>
                            <a:schemeClr val="tx1"/>
                          </a:solidFill>
                        </a:rPr>
                        <a:t>Solar axions</a:t>
                      </a:r>
                      <a:endParaRPr sz="1400" b="1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/>
                        <a:t>CAST</a:t>
                      </a:r>
                      <a:endParaRPr sz="1400" b="1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/>
                        <a:t>IAXO</a:t>
                      </a:r>
                      <a:endParaRPr sz="1400" b="1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52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solidFill>
                            <a:schemeClr val="tx1"/>
                          </a:solidFill>
                        </a:rPr>
                        <a:t>Lab-produced</a:t>
                      </a:r>
                      <a:endParaRPr sz="1400" b="1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/>
                        <a:t>Light-shining-thru- walls (ALPS, ALPS-II)</a:t>
                      </a:r>
                      <a:endParaRPr sz="1400" b="1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/>
                        <a:t>ARIADNE</a:t>
                      </a:r>
                      <a:endParaRPr sz="1400" b="1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Google Shape;379;p56"/>
          <p:cNvSpPr/>
          <p:nvPr/>
        </p:nvSpPr>
        <p:spPr>
          <a:xfrm>
            <a:off x="2619375" y="2741312"/>
            <a:ext cx="1962150" cy="3221338"/>
          </a:xfrm>
          <a:prstGeom prst="flowChartAlternateProcess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80;p56"/>
          <p:cNvSpPr/>
          <p:nvPr/>
        </p:nvSpPr>
        <p:spPr>
          <a:xfrm>
            <a:off x="4667251" y="2713650"/>
            <a:ext cx="5609070" cy="3249000"/>
          </a:xfrm>
          <a:prstGeom prst="flowChartAlternateProcess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/>
              <a:t>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81;p56"/>
          <p:cNvSpPr txBox="1"/>
          <p:nvPr/>
        </p:nvSpPr>
        <p:spPr>
          <a:xfrm>
            <a:off x="6556383" y="2130799"/>
            <a:ext cx="16236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" sz="2400" b="1" dirty="0">
                <a:solidFill>
                  <a:srgbClr val="55C9BD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Coupling</a:t>
            </a:r>
            <a:endParaRPr sz="2400" b="1" dirty="0">
              <a:solidFill>
                <a:srgbClr val="55C9BD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>
              <a:buClr>
                <a:srgbClr val="000000"/>
              </a:buClr>
              <a:buSzPts val="1400"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82;p56"/>
          <p:cNvSpPr txBox="1"/>
          <p:nvPr/>
        </p:nvSpPr>
        <p:spPr>
          <a:xfrm>
            <a:off x="2815925" y="2141075"/>
            <a:ext cx="13084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" sz="2400" b="1">
                <a:solidFill>
                  <a:srgbClr val="4A86E8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Source</a:t>
            </a:r>
            <a:endParaRPr sz="2400" b="1">
              <a:solidFill>
                <a:srgbClr val="4A86E8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4ECEB5E-12CE-491C-8E10-E39E6BF35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5614" y="6356350"/>
            <a:ext cx="41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653E70-F09B-43F5-B73F-010231A66EE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825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DF3696-61C2-4886-9DB2-A5814AB1F0D3}"/>
              </a:ext>
            </a:extLst>
          </p:cNvPr>
          <p:cNvSpPr/>
          <p:nvPr/>
        </p:nvSpPr>
        <p:spPr>
          <a:xfrm>
            <a:off x="6701366" y="2040465"/>
            <a:ext cx="914400" cy="50560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C73561-25FE-4AFA-8A4C-5CBF2AD25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34549"/>
          </a:xfrm>
        </p:spPr>
        <p:txBody>
          <a:bodyPr>
            <a:normAutofit fontScale="90000"/>
          </a:bodyPr>
          <a:lstStyle/>
          <a:p>
            <a:r>
              <a:rPr lang="en-US" dirty="0"/>
              <a:t>Nuclear magnetic resonance to detect axions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F3AB145-7ED2-4D4A-813F-F6101CF15858}"/>
                  </a:ext>
                </a:extLst>
              </p:cNvPr>
              <p:cNvSpPr/>
              <p:nvPr/>
            </p:nvSpPr>
            <p:spPr>
              <a:xfrm>
                <a:off x="1160269" y="1764650"/>
                <a:ext cx="8157298" cy="10895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8 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acc>
                        <m:accPr>
                          <m:chr m:val="⃗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F3AB145-7ED2-4D4A-813F-F6101CF158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269" y="1764650"/>
                <a:ext cx="8157298" cy="10895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509;p71" descr="freeprecession.gif">
            <a:extLst>
              <a:ext uri="{FF2B5EF4-FFF2-40B4-BE49-F238E27FC236}">
                <a16:creationId xmlns:a16="http://schemas.microsoft.com/office/drawing/2014/main" id="{D4898C41-578C-4DFA-AEEE-E5E60BDF43CF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lum bright="70000" contrast="-70000"/>
          </a:blip>
          <a:srcRect l="27097" b="9453"/>
          <a:stretch/>
        </p:blipFill>
        <p:spPr>
          <a:xfrm>
            <a:off x="6139869" y="3848100"/>
            <a:ext cx="2446866" cy="252306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4878D9-DE3F-4FA8-B67A-FCBD8E220407}"/>
                  </a:ext>
                </a:extLst>
              </p:cNvPr>
              <p:cNvSpPr txBox="1"/>
              <p:nvPr/>
            </p:nvSpPr>
            <p:spPr>
              <a:xfrm>
                <a:off x="1065949" y="4997574"/>
                <a:ext cx="3270191" cy="552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ℏ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=2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4878D9-DE3F-4FA8-B67A-FCBD8E220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949" y="4997574"/>
                <a:ext cx="3270191" cy="552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6C2EAF-F761-4678-BC92-7EA40948D193}"/>
                  </a:ext>
                </a:extLst>
              </p:cNvPr>
              <p:cNvSpPr txBox="1"/>
              <p:nvPr/>
            </p:nvSpPr>
            <p:spPr>
              <a:xfrm>
                <a:off x="8178462" y="4236551"/>
                <a:ext cx="2097859" cy="954107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Resonance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6C2EAF-F761-4678-BC92-7EA40948D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462" y="4236551"/>
                <a:ext cx="2097859" cy="954107"/>
              </a:xfrm>
              <a:prstGeom prst="rect">
                <a:avLst/>
              </a:prstGeom>
              <a:blipFill>
                <a:blip r:embed="rId5"/>
                <a:stretch>
                  <a:fillRect l="-5764" t="-6289" r="-3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641FAC-1A39-4DDB-A6C7-478BC5AF9B8F}"/>
                  </a:ext>
                </a:extLst>
              </p:cNvPr>
              <p:cNvSpPr txBox="1"/>
              <p:nvPr/>
            </p:nvSpPr>
            <p:spPr>
              <a:xfrm>
                <a:off x="2117851" y="5732588"/>
                <a:ext cx="3173369" cy="552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641FAC-1A39-4DDB-A6C7-478BC5AF9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851" y="5732588"/>
                <a:ext cx="3173369" cy="552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3E250BB-9FC4-4C51-B119-A56A136F1F18}"/>
              </a:ext>
            </a:extLst>
          </p:cNvPr>
          <p:cNvGrpSpPr/>
          <p:nvPr/>
        </p:nvGrpSpPr>
        <p:grpSpPr>
          <a:xfrm>
            <a:off x="609600" y="2971871"/>
            <a:ext cx="4635499" cy="1843019"/>
            <a:chOff x="609601" y="2971872"/>
            <a:chExt cx="3775514" cy="1491710"/>
          </a:xfrm>
        </p:grpSpPr>
        <p:sp>
          <p:nvSpPr>
            <p:cNvPr id="16" name="Up Arrow 40">
              <a:extLst>
                <a:ext uri="{FF2B5EF4-FFF2-40B4-BE49-F238E27FC236}">
                  <a16:creationId xmlns:a16="http://schemas.microsoft.com/office/drawing/2014/main" id="{437C0874-5164-4F2E-B815-CF1CA732F08D}"/>
                </a:ext>
              </a:extLst>
            </p:cNvPr>
            <p:cNvSpPr/>
            <p:nvPr/>
          </p:nvSpPr>
          <p:spPr>
            <a:xfrm rot="5400000">
              <a:off x="1939061" y="3448339"/>
              <a:ext cx="395814" cy="1422399"/>
            </a:xfrm>
            <a:prstGeom prst="upArrow">
              <a:avLst/>
            </a:prstGeom>
            <a:solidFill>
              <a:schemeClr val="accent1">
                <a:lumMod val="50000"/>
              </a:schemeClr>
            </a:solidFill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FA84D0-F4ED-40AD-B9A7-0F5E8F78AA6F}"/>
                </a:ext>
              </a:extLst>
            </p:cNvPr>
            <p:cNvGrpSpPr/>
            <p:nvPr/>
          </p:nvGrpSpPr>
          <p:grpSpPr>
            <a:xfrm>
              <a:off x="609601" y="2971872"/>
              <a:ext cx="2959682" cy="1089594"/>
              <a:chOff x="878726" y="4557138"/>
              <a:chExt cx="2083963" cy="73157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9C5FC9B4-F462-4642-8956-0378BF092EB5}"/>
                      </a:ext>
                    </a:extLst>
                  </p:cNvPr>
                  <p:cNvSpPr/>
                  <p:nvPr/>
                </p:nvSpPr>
                <p:spPr>
                  <a:xfrm>
                    <a:off x="878726" y="4677366"/>
                    <a:ext cx="611341" cy="611342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9C5FC9B4-F462-4642-8956-0378BF092EB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726" y="4677366"/>
                    <a:ext cx="611341" cy="611342"/>
                  </a:xfrm>
                  <a:prstGeom prst="ellipse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2B5C60CD-AE3E-43A0-8005-BAFBDD0C58F5}"/>
                      </a:ext>
                    </a:extLst>
                  </p:cNvPr>
                  <p:cNvSpPr/>
                  <p:nvPr/>
                </p:nvSpPr>
                <p:spPr>
                  <a:xfrm>
                    <a:off x="2351348" y="4672141"/>
                    <a:ext cx="611341" cy="611342"/>
                  </a:xfrm>
                  <a:prstGeom prst="ellipse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</m:acc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2B5C60CD-AE3E-43A0-8005-BAFBDD0C58F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51348" y="4672141"/>
                    <a:ext cx="611341" cy="611342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B99FEB6-9514-40AC-BF80-CF0912E7805E}"/>
                  </a:ext>
                </a:extLst>
              </p:cNvPr>
              <p:cNvCxnSpPr>
                <a:cxnSpLocks/>
                <a:stCxn id="11" idx="6"/>
                <a:endCxn id="12" idx="2"/>
              </p:cNvCxnSpPr>
              <p:nvPr/>
            </p:nvCxnSpPr>
            <p:spPr>
              <a:xfrm flipV="1">
                <a:off x="1490067" y="4977812"/>
                <a:ext cx="861281" cy="5225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6425894-AB73-42C5-8776-5A491C7A3457}"/>
                      </a:ext>
                    </a:extLst>
                  </p:cNvPr>
                  <p:cNvSpPr txBox="1"/>
                  <p:nvPr/>
                </p:nvSpPr>
                <p:spPr>
                  <a:xfrm>
                    <a:off x="1760879" y="4557138"/>
                    <a:ext cx="359664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acc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6425894-AB73-42C5-8776-5A491C7A34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60879" y="4557138"/>
                    <a:ext cx="359664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20CAAA8-E62E-4BC7-8F2E-F072D1E0AF4E}"/>
                    </a:ext>
                  </a:extLst>
                </p:cNvPr>
                <p:cNvSpPr txBox="1"/>
                <p:nvPr/>
              </p:nvSpPr>
              <p:spPr>
                <a:xfrm>
                  <a:off x="1542501" y="4001917"/>
                  <a:ext cx="80201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eff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20CAAA8-E62E-4BC7-8F2E-F072D1E0AF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2501" y="4001917"/>
                  <a:ext cx="802014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Up Arrow 40">
              <a:extLst>
                <a:ext uri="{FF2B5EF4-FFF2-40B4-BE49-F238E27FC236}">
                  <a16:creationId xmlns:a16="http://schemas.microsoft.com/office/drawing/2014/main" id="{1BFA1AA3-881C-4187-8312-569A59F1B55A}"/>
                </a:ext>
              </a:extLst>
            </p:cNvPr>
            <p:cNvSpPr/>
            <p:nvPr/>
          </p:nvSpPr>
          <p:spPr>
            <a:xfrm>
              <a:off x="3583101" y="3104267"/>
              <a:ext cx="387588" cy="1176632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948FBF9-F3E6-4E67-A582-5CDC8BF8DD1B}"/>
                    </a:ext>
                  </a:extLst>
                </p:cNvPr>
                <p:cNvSpPr txBox="1"/>
                <p:nvPr/>
              </p:nvSpPr>
              <p:spPr>
                <a:xfrm>
                  <a:off x="3583101" y="3593034"/>
                  <a:ext cx="80201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e</m:t>
                            </m:r>
                            <m:r>
                              <a:rPr kumimoji="0" lang="en-US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948FBF9-F3E6-4E67-A582-5CDC8BF8DD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3101" y="3593034"/>
                  <a:ext cx="802014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89E0DC4-2C28-4370-94DD-420F70C9E236}"/>
              </a:ext>
            </a:extLst>
          </p:cNvPr>
          <p:cNvSpPr txBox="1"/>
          <p:nvPr/>
        </p:nvSpPr>
        <p:spPr>
          <a:xfrm>
            <a:off x="6062133" y="3329896"/>
            <a:ext cx="2758256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Larmor precession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CAB8D9B-2EE5-41DA-896F-86EC5F63B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5614" y="6356350"/>
            <a:ext cx="41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653E70-F09B-43F5-B73F-010231A66EE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26114-8B54-6F64-7250-459975E322F4}"/>
              </a:ext>
            </a:extLst>
          </p:cNvPr>
          <p:cNvSpPr txBox="1"/>
          <p:nvPr/>
        </p:nvSpPr>
        <p:spPr>
          <a:xfrm>
            <a:off x="9912193" y="2173708"/>
            <a:ext cx="2002034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Axion does not need to be dark matter</a:t>
            </a:r>
          </a:p>
        </p:txBody>
      </p:sp>
    </p:spTree>
    <p:extLst>
      <p:ext uri="{BB962C8B-B14F-4D97-AF65-F5344CB8AC3E}">
        <p14:creationId xmlns:p14="http://schemas.microsoft.com/office/powerpoint/2010/main" val="169180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DF3257B7-7069-4A55-B468-35E6562A7F91}"/>
              </a:ext>
            </a:extLst>
          </p:cNvPr>
          <p:cNvSpPr/>
          <p:nvPr/>
        </p:nvSpPr>
        <p:spPr>
          <a:xfrm>
            <a:off x="10803467" y="2125133"/>
            <a:ext cx="914400" cy="431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4B6221-912B-42A3-B1DA-F4A6FE310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64033"/>
          </a:xfrm>
        </p:spPr>
        <p:txBody>
          <a:bodyPr/>
          <a:lstStyle/>
          <a:p>
            <a:r>
              <a:rPr lang="en-US" dirty="0"/>
              <a:t>ARIADNE Experiment concept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0A31060-A40B-4BEB-8F95-182E3618BB62}"/>
                  </a:ext>
                </a:extLst>
              </p:cNvPr>
              <p:cNvSpPr/>
              <p:nvPr/>
            </p:nvSpPr>
            <p:spPr>
              <a:xfrm>
                <a:off x="6094412" y="1838279"/>
                <a:ext cx="5714000" cy="9471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8 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0A31060-A40B-4BEB-8F95-182E3618BB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412" y="1838279"/>
                <a:ext cx="5714000" cy="9471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2AE8D766-34AC-4D32-BD88-1DE8C02DB484}"/>
              </a:ext>
            </a:extLst>
          </p:cNvPr>
          <p:cNvSpPr txBox="1"/>
          <p:nvPr/>
        </p:nvSpPr>
        <p:spPr>
          <a:xfrm>
            <a:off x="6208776" y="3217332"/>
            <a:ext cx="57503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Spins in hyperpolarized Helium-3 gas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Transverse modulation by rotating a wheel with gear shaped pattern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NMR-like transition if modulation matches He Larmor frequency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Axion field doesn’t obey Maxwell’s equations, SM fields shielded using a superconductor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C19EF68-C6C0-4775-BE6B-B35E994ACDC8}"/>
                  </a:ext>
                </a:extLst>
              </p:cNvPr>
              <p:cNvSpPr txBox="1"/>
              <p:nvPr/>
            </p:nvSpPr>
            <p:spPr>
              <a:xfrm>
                <a:off x="3693943" y="5940523"/>
                <a:ext cx="29467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=11 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rot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C19EF68-C6C0-4775-BE6B-B35E994AC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3943" y="5940523"/>
                <a:ext cx="2946714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32A925BE-C512-B7CE-9351-57EED0C575FC}"/>
              </a:ext>
            </a:extLst>
          </p:cNvPr>
          <p:cNvGrpSpPr/>
          <p:nvPr/>
        </p:nvGrpSpPr>
        <p:grpSpPr>
          <a:xfrm>
            <a:off x="441874" y="1838439"/>
            <a:ext cx="5452115" cy="3198794"/>
            <a:chOff x="3476403" y="3476994"/>
            <a:chExt cx="4670999" cy="26765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F43BB1C-A7DE-9B8E-4613-E31DA32EFD30}"/>
                </a:ext>
              </a:extLst>
            </p:cNvPr>
            <p:cNvGrpSpPr/>
            <p:nvPr/>
          </p:nvGrpSpPr>
          <p:grpSpPr>
            <a:xfrm>
              <a:off x="3476403" y="3476994"/>
              <a:ext cx="4642813" cy="2676525"/>
              <a:chOff x="3476403" y="3476994"/>
              <a:chExt cx="4642813" cy="2676525"/>
            </a:xfrm>
          </p:grpSpPr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961A83B6-EBEA-FE99-5BFB-DF9E164C3FBF}"/>
                  </a:ext>
                </a:extLst>
              </p:cNvPr>
              <p:cNvSpPr/>
              <p:nvPr/>
            </p:nvSpPr>
            <p:spPr>
              <a:xfrm flipH="1">
                <a:off x="5452384" y="3540450"/>
                <a:ext cx="2604936" cy="2549235"/>
              </a:xfrm>
              <a:prstGeom prst="cube">
                <a:avLst>
                  <a:gd name="adj" fmla="val 20730"/>
                </a:avLst>
              </a:prstGeom>
              <a:solidFill>
                <a:srgbClr val="29AF8C">
                  <a:alpha val="42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A3F48A72-2E60-72EA-D873-63C073A644AE}"/>
                  </a:ext>
                </a:extLst>
              </p:cNvPr>
              <p:cNvGrpSpPr/>
              <p:nvPr/>
            </p:nvGrpSpPr>
            <p:grpSpPr>
              <a:xfrm>
                <a:off x="6037565" y="4180219"/>
                <a:ext cx="968759" cy="1142067"/>
                <a:chOff x="2557567" y="2863373"/>
                <a:chExt cx="968759" cy="1142067"/>
              </a:xfrm>
            </p:grpSpPr>
            <p:sp>
              <p:nvSpPr>
                <p:cNvPr id="81" name="Up Arrow 41">
                  <a:extLst>
                    <a:ext uri="{FF2B5EF4-FFF2-40B4-BE49-F238E27FC236}">
                      <a16:creationId xmlns:a16="http://schemas.microsoft.com/office/drawing/2014/main" id="{1C3736C0-5D86-70D2-04A1-D66F9E9F9DEE}"/>
                    </a:ext>
                  </a:extLst>
                </p:cNvPr>
                <p:cNvSpPr/>
                <p:nvPr/>
              </p:nvSpPr>
              <p:spPr>
                <a:xfrm>
                  <a:off x="3041694" y="3027032"/>
                  <a:ext cx="484632" cy="978408"/>
                </a:xfrm>
                <a:prstGeom prst="upArrow">
                  <a:avLst/>
                </a:prstGeom>
                <a:solidFill>
                  <a:srgbClr val="7C60C6"/>
                </a:solidFill>
                <a:ln w="12700" cap="flat" cmpd="sng" algn="ctr">
                  <a:solidFill>
                    <a:srgbClr val="7C60C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2" name="TextBox 81">
                      <a:extLst>
                        <a:ext uri="{FF2B5EF4-FFF2-40B4-BE49-F238E27FC236}">
                          <a16:creationId xmlns:a16="http://schemas.microsoft.com/office/drawing/2014/main" id="{C0522BA1-E6E2-B09F-42F2-F54B0727E88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57567" y="2863373"/>
                      <a:ext cx="495526" cy="27802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1800" b="0" i="1" u="none" strike="noStrike" kern="0" cap="none" spc="0" normalizeH="0" baseline="0" noProof="0">
                                    <a:ln>
                                      <a:solidFill>
                                        <a:prstClr val="white"/>
                                      </a:solidFill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0" cap="none" spc="0" normalizeH="0" baseline="0" noProof="0">
                                    <a:ln>
                                      <a:solidFill>
                                        <a:prstClr val="white"/>
                                      </a:solidFill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0" cap="none" spc="0" normalizeH="0" baseline="0" noProof="0">
                                    <a:ln>
                                      <a:solidFill>
                                        <a:prstClr val="white"/>
                                      </a:solidFill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𝑒𝑥𝑡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1800" b="0" i="0" u="none" strike="noStrike" kern="0" cap="none" spc="0" normalizeH="0" baseline="0" noProof="0" dirty="0">
                        <a:ln>
                          <a:solidFill>
                            <a:prstClr val="white"/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</a:endParaRPr>
                    </a:p>
                  </p:txBody>
                </p:sp>
              </mc:Choice>
              <mc:Fallback xmlns="">
                <p:sp>
                  <p:nvSpPr>
                    <p:cNvPr id="140" name="TextBox 13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57567" y="2863373"/>
                      <a:ext cx="495526" cy="278027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B4CFCA4-1F6E-5C9C-4D65-756099E7CDB2}"/>
                  </a:ext>
                </a:extLst>
              </p:cNvPr>
              <p:cNvGrpSpPr/>
              <p:nvPr/>
            </p:nvGrpSpPr>
            <p:grpSpPr>
              <a:xfrm>
                <a:off x="4633654" y="5391770"/>
                <a:ext cx="687111" cy="385542"/>
                <a:chOff x="3332175" y="3647119"/>
                <a:chExt cx="687111" cy="38554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9" name="TextBox 78">
                      <a:extLst>
                        <a:ext uri="{FF2B5EF4-FFF2-40B4-BE49-F238E27FC236}">
                          <a16:creationId xmlns:a16="http://schemas.microsoft.com/office/drawing/2014/main" id="{CD645E47-0A13-E021-2ABA-2885F9CFECB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32175" y="3647119"/>
                      <a:ext cx="687111" cy="3090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axion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</a:endParaRPr>
                    </a:p>
                  </p:txBody>
                </p:sp>
              </mc:Choice>
              <mc:Fallback xmlns="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97C4A571-DC1D-4237-9448-B855C3745E9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32175" y="3647119"/>
                      <a:ext cx="687111" cy="309031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80" name="Up Arrow 40">
                  <a:extLst>
                    <a:ext uri="{FF2B5EF4-FFF2-40B4-BE49-F238E27FC236}">
                      <a16:creationId xmlns:a16="http://schemas.microsoft.com/office/drawing/2014/main" id="{A33F1363-02FD-D212-6EA7-1BDD0DE4F752}"/>
                    </a:ext>
                  </a:extLst>
                </p:cNvPr>
                <p:cNvSpPr/>
                <p:nvPr/>
              </p:nvSpPr>
              <p:spPr>
                <a:xfrm rot="5400000">
                  <a:off x="3623339" y="3812268"/>
                  <a:ext cx="113444" cy="327342"/>
                </a:xfrm>
                <a:prstGeom prst="upArrow">
                  <a:avLst/>
                </a:prstGeom>
                <a:solidFill>
                  <a:srgbClr val="FF00FF"/>
                </a:solidFill>
                <a:ln w="12700" cap="flat" cmpd="sng" algn="ctr">
                  <a:solidFill>
                    <a:srgbClr val="FF00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54B9AD1-61C9-CA70-CBA2-FB6410C18349}"/>
                  </a:ext>
                </a:extLst>
              </p:cNvPr>
              <p:cNvGrpSpPr/>
              <p:nvPr/>
            </p:nvGrpSpPr>
            <p:grpSpPr>
              <a:xfrm>
                <a:off x="3476403" y="4898725"/>
                <a:ext cx="1226172" cy="1254794"/>
                <a:chOff x="-14012" y="4965801"/>
                <a:chExt cx="1226172" cy="1254794"/>
              </a:xfrm>
            </p:grpSpPr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8EAD1BB9-8B54-AE47-4993-D46D6719FDAB}"/>
                    </a:ext>
                  </a:extLst>
                </p:cNvPr>
                <p:cNvCxnSpPr/>
                <p:nvPr/>
              </p:nvCxnSpPr>
              <p:spPr>
                <a:xfrm flipV="1">
                  <a:off x="291623" y="5129087"/>
                  <a:ext cx="0" cy="9144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00CCFF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1CCB2768-DF0F-BD2D-E544-672F7246DD45}"/>
                    </a:ext>
                  </a:extLst>
                </p:cNvPr>
                <p:cNvCxnSpPr/>
                <p:nvPr/>
              </p:nvCxnSpPr>
              <p:spPr>
                <a:xfrm rot="5400000" flipV="1">
                  <a:off x="694176" y="5518600"/>
                  <a:ext cx="0" cy="9144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00CCFF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3DCED20C-0964-765F-BF54-4C9E27E15F0B}"/>
                    </a:ext>
                  </a:extLst>
                </p:cNvPr>
                <p:cNvSpPr txBox="1"/>
                <p:nvPr/>
              </p:nvSpPr>
              <p:spPr>
                <a:xfrm>
                  <a:off x="272628" y="4965801"/>
                  <a:ext cx="219864" cy="2780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Z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36B9533-F435-F419-25CE-0B84CB5F0966}"/>
                    </a:ext>
                  </a:extLst>
                </p:cNvPr>
                <p:cNvSpPr txBox="1"/>
                <p:nvPr/>
              </p:nvSpPr>
              <p:spPr>
                <a:xfrm>
                  <a:off x="907268" y="5942568"/>
                  <a:ext cx="304892" cy="2780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X</a:t>
                  </a:r>
                </a:p>
              </p:txBody>
            </p: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4DDE33E9-3C0D-A39E-7E84-B0F204993A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5132" y="5665546"/>
                  <a:ext cx="265049" cy="337928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00CCFF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FDDE5062-A334-3968-639B-45D395EFD211}"/>
                    </a:ext>
                  </a:extLst>
                </p:cNvPr>
                <p:cNvSpPr txBox="1"/>
                <p:nvPr/>
              </p:nvSpPr>
              <p:spPr>
                <a:xfrm>
                  <a:off x="-14012" y="5445064"/>
                  <a:ext cx="304892" cy="2780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Y</a:t>
                  </a: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C9571E04-98B1-1D8E-D5C0-FCFBE5F55B05}"/>
                  </a:ext>
                </a:extLst>
              </p:cNvPr>
              <p:cNvGrpSpPr/>
              <p:nvPr/>
            </p:nvGrpSpPr>
            <p:grpSpPr>
              <a:xfrm>
                <a:off x="5343311" y="3476994"/>
                <a:ext cx="2775905" cy="2676525"/>
                <a:chOff x="5343311" y="3476994"/>
                <a:chExt cx="2775905" cy="2676525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5AC8E0E8-3767-6F67-ABEA-CD1232593060}"/>
                    </a:ext>
                  </a:extLst>
                </p:cNvPr>
                <p:cNvGrpSpPr/>
                <p:nvPr/>
              </p:nvGrpSpPr>
              <p:grpSpPr>
                <a:xfrm flipH="1">
                  <a:off x="5343311" y="3476994"/>
                  <a:ext cx="2775905" cy="2676525"/>
                  <a:chOff x="4247570" y="3783670"/>
                  <a:chExt cx="2775905" cy="2676525"/>
                </a:xfrm>
              </p:grpSpPr>
              <p:sp>
                <p:nvSpPr>
                  <p:cNvPr id="66" name="Cube 65">
                    <a:extLst>
                      <a:ext uri="{FF2B5EF4-FFF2-40B4-BE49-F238E27FC236}">
                        <a16:creationId xmlns:a16="http://schemas.microsoft.com/office/drawing/2014/main" id="{2E649F7A-0096-5DB8-9FFE-B43A386B9638}"/>
                      </a:ext>
                    </a:extLst>
                  </p:cNvPr>
                  <p:cNvSpPr/>
                  <p:nvPr/>
                </p:nvSpPr>
                <p:spPr>
                  <a:xfrm>
                    <a:off x="4247570" y="3783670"/>
                    <a:ext cx="2766044" cy="2676525"/>
                  </a:xfrm>
                  <a:prstGeom prst="cube">
                    <a:avLst>
                      <a:gd name="adj" fmla="val 20730"/>
                    </a:avLst>
                  </a:prstGeom>
                  <a:solidFill>
                    <a:srgbClr val="29AF8C">
                      <a:alpha val="42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67" name="Flowchart: Connector 66">
                    <a:extLst>
                      <a:ext uri="{FF2B5EF4-FFF2-40B4-BE49-F238E27FC236}">
                        <a16:creationId xmlns:a16="http://schemas.microsoft.com/office/drawing/2014/main" id="{22E05F64-A9EB-3FBF-F7D7-3428D2882606}"/>
                      </a:ext>
                    </a:extLst>
                  </p:cNvPr>
                  <p:cNvSpPr/>
                  <p:nvPr/>
                </p:nvSpPr>
                <p:spPr>
                  <a:xfrm>
                    <a:off x="6330186" y="4534375"/>
                    <a:ext cx="693289" cy="1179724"/>
                  </a:xfrm>
                  <a:prstGeom prst="flowChartConnector">
                    <a:avLst/>
                  </a:prstGeom>
                  <a:solidFill>
                    <a:srgbClr val="C8506A"/>
                  </a:solidFill>
                  <a:ln w="12700" cap="flat" cmpd="sng" algn="ctr">
                    <a:solidFill>
                      <a:srgbClr val="7C60C6">
                        <a:shade val="50000"/>
                      </a:srgbClr>
                    </a:solidFill>
                    <a:prstDash val="solid"/>
                    <a:miter lim="800000"/>
                  </a:ln>
                  <a:effectLst>
                    <a:innerShdw blurRad="63500" dist="50800">
                      <a:prstClr val="black">
                        <a:alpha val="50000"/>
                      </a:prstClr>
                    </a:innerShdw>
                    <a:softEdge rad="127000"/>
                  </a:effectLst>
                  <a:scene3d>
                    <a:camera prst="perspectiveContrastingRightFacing"/>
                    <a:lightRig rig="threePt" dir="t"/>
                  </a:scene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68" name="Up Arrow 28">
                    <a:extLst>
                      <a:ext uri="{FF2B5EF4-FFF2-40B4-BE49-F238E27FC236}">
                        <a16:creationId xmlns:a16="http://schemas.microsoft.com/office/drawing/2014/main" id="{F8D07340-01D4-8500-A2DD-C09A31FAED92}"/>
                      </a:ext>
                    </a:extLst>
                  </p:cNvPr>
                  <p:cNvSpPr/>
                  <p:nvPr/>
                </p:nvSpPr>
                <p:spPr>
                  <a:xfrm>
                    <a:off x="6594574" y="4834678"/>
                    <a:ext cx="164511" cy="579118"/>
                  </a:xfrm>
                  <a:prstGeom prst="upArrow">
                    <a:avLst/>
                  </a:prstGeom>
                  <a:solidFill>
                    <a:srgbClr val="5496B4"/>
                  </a:solidFill>
                  <a:ln w="12700" cap="flat" cmpd="sng" algn="ctr">
                    <a:solidFill>
                      <a:srgbClr val="7C60C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cxnSp>
                <p:nvCxnSpPr>
                  <p:cNvPr id="69" name="Straight Arrow Connector 68">
                    <a:extLst>
                      <a:ext uri="{FF2B5EF4-FFF2-40B4-BE49-F238E27FC236}">
                        <a16:creationId xmlns:a16="http://schemas.microsoft.com/office/drawing/2014/main" id="{5B82CC47-93B0-96D5-3BA0-93B4B3A6128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257840" y="5458166"/>
                    <a:ext cx="437415" cy="513197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D58C2E">
                        <a:lumMod val="40000"/>
                        <a:lumOff val="60000"/>
                      </a:srgbClr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0" name="TextBox 69">
                        <a:extLst>
                          <a:ext uri="{FF2B5EF4-FFF2-40B4-BE49-F238E27FC236}">
                            <a16:creationId xmlns:a16="http://schemas.microsoft.com/office/drawing/2014/main" id="{60ECE29C-0A12-F950-448B-C77E830D285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671154" y="5003855"/>
                        <a:ext cx="1000595" cy="3090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 xmlns:m="http://schemas.openxmlformats.org/officeDocument/2006/math"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a14:m>
                        <a:r>
                          <a:rPr kumimoji="0" lang="en-US" sz="1800" b="0" i="0" u="none" strike="noStrike" kern="0" cap="none" spc="0" normalizeH="0" baseline="30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</a:rPr>
                          <a:t>3</a:t>
                        </a:r>
                        <a:r>
                          <a:rPr kumimoji="0" lang="en-US" sz="18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</a:rPr>
                          <a:t>He spin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32" name="TextBox 31">
                        <a:extLst>
                          <a:ext uri="{FF2B5EF4-FFF2-40B4-BE49-F238E27FC236}">
                            <a16:creationId xmlns:a16="http://schemas.microsoft.com/office/drawing/2014/main" id="{82D00A3B-BC55-41D6-8515-0613B32355A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671154" y="5003855"/>
                        <a:ext cx="1000595" cy="309031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t="-10000" b="-2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B09653C3-36E0-C02F-3303-9B80FF1B5FC8}"/>
                      </a:ext>
                    </a:extLst>
                  </p:cNvPr>
                  <p:cNvSpPr txBox="1"/>
                  <p:nvPr/>
                </p:nvSpPr>
                <p:spPr>
                  <a:xfrm>
                    <a:off x="4477907" y="3818098"/>
                    <a:ext cx="2057176" cy="5408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Quartz block with superconducting shield</a:t>
                    </a:r>
                  </a:p>
                </p:txBody>
              </p: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67D8463A-75B0-F41B-8FC4-24922F52642D}"/>
                      </a:ext>
                    </a:extLst>
                  </p:cNvPr>
                  <p:cNvSpPr txBox="1"/>
                  <p:nvPr/>
                </p:nvSpPr>
                <p:spPr>
                  <a:xfrm>
                    <a:off x="4841962" y="5896681"/>
                    <a:ext cx="1479365" cy="3090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Ellipsoid </a:t>
                    </a:r>
                    <a:r>
                      <a:rPr kumimoji="0" lang="en-US" sz="1800" b="0" i="0" u="none" strike="noStrike" kern="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3</a:t>
                    </a: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He cell</a:t>
                    </a:r>
                  </a:p>
                </p:txBody>
              </p:sp>
            </p:grpSp>
            <p:sp>
              <p:nvSpPr>
                <p:cNvPr id="65" name="Freeform 25">
                  <a:extLst>
                    <a:ext uri="{FF2B5EF4-FFF2-40B4-BE49-F238E27FC236}">
                      <a16:creationId xmlns:a16="http://schemas.microsoft.com/office/drawing/2014/main" id="{BC27CD4F-67DF-9C1E-CEC7-DA6A5332BC98}"/>
                    </a:ext>
                  </a:extLst>
                </p:cNvPr>
                <p:cNvSpPr/>
                <p:nvPr/>
              </p:nvSpPr>
              <p:spPr>
                <a:xfrm rot="16200000">
                  <a:off x="6366128" y="4378953"/>
                  <a:ext cx="1819565" cy="315090"/>
                </a:xfrm>
                <a:custGeom>
                  <a:avLst/>
                  <a:gdLst>
                    <a:gd name="connsiteX0" fmla="*/ 1469789 w 1469789"/>
                    <a:gd name="connsiteY0" fmla="*/ 132131 h 315090"/>
                    <a:gd name="connsiteX1" fmla="*/ 1469789 w 1469789"/>
                    <a:gd name="connsiteY1" fmla="*/ 183463 h 315090"/>
                    <a:gd name="connsiteX2" fmla="*/ 811971 w 1469789"/>
                    <a:gd name="connsiteY2" fmla="*/ 183463 h 315090"/>
                    <a:gd name="connsiteX3" fmla="*/ 793239 w 1469789"/>
                    <a:gd name="connsiteY3" fmla="*/ 218869 h 315090"/>
                    <a:gd name="connsiteX4" fmla="*/ 412841 w 1469789"/>
                    <a:gd name="connsiteY4" fmla="*/ 315090 h 315090"/>
                    <a:gd name="connsiteX5" fmla="*/ 0 w 1469789"/>
                    <a:gd name="connsiteY5" fmla="*/ 157545 h 315090"/>
                    <a:gd name="connsiteX6" fmla="*/ 412841 w 1469789"/>
                    <a:gd name="connsiteY6" fmla="*/ 0 h 315090"/>
                    <a:gd name="connsiteX7" fmla="*/ 793239 w 1469789"/>
                    <a:gd name="connsiteY7" fmla="*/ 96221 h 315090"/>
                    <a:gd name="connsiteX8" fmla="*/ 812237 w 1469789"/>
                    <a:gd name="connsiteY8" fmla="*/ 132131 h 315090"/>
                    <a:gd name="connsiteX0" fmla="*/ 1469789 w 1777562"/>
                    <a:gd name="connsiteY0" fmla="*/ 132131 h 315090"/>
                    <a:gd name="connsiteX1" fmla="*/ 1777562 w 1777562"/>
                    <a:gd name="connsiteY1" fmla="*/ 183466 h 315090"/>
                    <a:gd name="connsiteX2" fmla="*/ 811971 w 1777562"/>
                    <a:gd name="connsiteY2" fmla="*/ 183463 h 315090"/>
                    <a:gd name="connsiteX3" fmla="*/ 793239 w 1777562"/>
                    <a:gd name="connsiteY3" fmla="*/ 218869 h 315090"/>
                    <a:gd name="connsiteX4" fmla="*/ 412841 w 1777562"/>
                    <a:gd name="connsiteY4" fmla="*/ 315090 h 315090"/>
                    <a:gd name="connsiteX5" fmla="*/ 0 w 1777562"/>
                    <a:gd name="connsiteY5" fmla="*/ 157545 h 315090"/>
                    <a:gd name="connsiteX6" fmla="*/ 412841 w 1777562"/>
                    <a:gd name="connsiteY6" fmla="*/ 0 h 315090"/>
                    <a:gd name="connsiteX7" fmla="*/ 793239 w 1777562"/>
                    <a:gd name="connsiteY7" fmla="*/ 96221 h 315090"/>
                    <a:gd name="connsiteX8" fmla="*/ 812237 w 1777562"/>
                    <a:gd name="connsiteY8" fmla="*/ 132131 h 315090"/>
                    <a:gd name="connsiteX9" fmla="*/ 1469789 w 1777562"/>
                    <a:gd name="connsiteY9" fmla="*/ 132131 h 315090"/>
                    <a:gd name="connsiteX0" fmla="*/ 1804325 w 1804325"/>
                    <a:gd name="connsiteY0" fmla="*/ 136592 h 315090"/>
                    <a:gd name="connsiteX1" fmla="*/ 1777562 w 1804325"/>
                    <a:gd name="connsiteY1" fmla="*/ 183466 h 315090"/>
                    <a:gd name="connsiteX2" fmla="*/ 811971 w 1804325"/>
                    <a:gd name="connsiteY2" fmla="*/ 183463 h 315090"/>
                    <a:gd name="connsiteX3" fmla="*/ 793239 w 1804325"/>
                    <a:gd name="connsiteY3" fmla="*/ 218869 h 315090"/>
                    <a:gd name="connsiteX4" fmla="*/ 412841 w 1804325"/>
                    <a:gd name="connsiteY4" fmla="*/ 315090 h 315090"/>
                    <a:gd name="connsiteX5" fmla="*/ 0 w 1804325"/>
                    <a:gd name="connsiteY5" fmla="*/ 157545 h 315090"/>
                    <a:gd name="connsiteX6" fmla="*/ 412841 w 1804325"/>
                    <a:gd name="connsiteY6" fmla="*/ 0 h 315090"/>
                    <a:gd name="connsiteX7" fmla="*/ 793239 w 1804325"/>
                    <a:gd name="connsiteY7" fmla="*/ 96221 h 315090"/>
                    <a:gd name="connsiteX8" fmla="*/ 812237 w 1804325"/>
                    <a:gd name="connsiteY8" fmla="*/ 132131 h 315090"/>
                    <a:gd name="connsiteX9" fmla="*/ 1804325 w 1804325"/>
                    <a:gd name="connsiteY9" fmla="*/ 136592 h 315090"/>
                    <a:gd name="connsiteX0" fmla="*/ 1804325 w 1804325"/>
                    <a:gd name="connsiteY0" fmla="*/ 136592 h 315090"/>
                    <a:gd name="connsiteX1" fmla="*/ 1794323 w 1804325"/>
                    <a:gd name="connsiteY1" fmla="*/ 157979 h 315090"/>
                    <a:gd name="connsiteX2" fmla="*/ 1777562 w 1804325"/>
                    <a:gd name="connsiteY2" fmla="*/ 183466 h 315090"/>
                    <a:gd name="connsiteX3" fmla="*/ 811971 w 1804325"/>
                    <a:gd name="connsiteY3" fmla="*/ 183463 h 315090"/>
                    <a:gd name="connsiteX4" fmla="*/ 793239 w 1804325"/>
                    <a:gd name="connsiteY4" fmla="*/ 218869 h 315090"/>
                    <a:gd name="connsiteX5" fmla="*/ 412841 w 1804325"/>
                    <a:gd name="connsiteY5" fmla="*/ 315090 h 315090"/>
                    <a:gd name="connsiteX6" fmla="*/ 0 w 1804325"/>
                    <a:gd name="connsiteY6" fmla="*/ 157545 h 315090"/>
                    <a:gd name="connsiteX7" fmla="*/ 412841 w 1804325"/>
                    <a:gd name="connsiteY7" fmla="*/ 0 h 315090"/>
                    <a:gd name="connsiteX8" fmla="*/ 793239 w 1804325"/>
                    <a:gd name="connsiteY8" fmla="*/ 96221 h 315090"/>
                    <a:gd name="connsiteX9" fmla="*/ 812237 w 1804325"/>
                    <a:gd name="connsiteY9" fmla="*/ 132131 h 315090"/>
                    <a:gd name="connsiteX10" fmla="*/ 1804325 w 1804325"/>
                    <a:gd name="connsiteY10" fmla="*/ 136592 h 315090"/>
                    <a:gd name="connsiteX0" fmla="*/ 1804325 w 1804325"/>
                    <a:gd name="connsiteY0" fmla="*/ 136592 h 315090"/>
                    <a:gd name="connsiteX1" fmla="*/ 1794323 w 1804325"/>
                    <a:gd name="connsiteY1" fmla="*/ 157979 h 315090"/>
                    <a:gd name="connsiteX2" fmla="*/ 1777562 w 1804325"/>
                    <a:gd name="connsiteY2" fmla="*/ 183466 h 315090"/>
                    <a:gd name="connsiteX3" fmla="*/ 811971 w 1804325"/>
                    <a:gd name="connsiteY3" fmla="*/ 183463 h 315090"/>
                    <a:gd name="connsiteX4" fmla="*/ 793239 w 1804325"/>
                    <a:gd name="connsiteY4" fmla="*/ 218869 h 315090"/>
                    <a:gd name="connsiteX5" fmla="*/ 412841 w 1804325"/>
                    <a:gd name="connsiteY5" fmla="*/ 315090 h 315090"/>
                    <a:gd name="connsiteX6" fmla="*/ 0 w 1804325"/>
                    <a:gd name="connsiteY6" fmla="*/ 157545 h 315090"/>
                    <a:gd name="connsiteX7" fmla="*/ 412841 w 1804325"/>
                    <a:gd name="connsiteY7" fmla="*/ 0 h 315090"/>
                    <a:gd name="connsiteX8" fmla="*/ 793239 w 1804325"/>
                    <a:gd name="connsiteY8" fmla="*/ 96221 h 315090"/>
                    <a:gd name="connsiteX9" fmla="*/ 812237 w 1804325"/>
                    <a:gd name="connsiteY9" fmla="*/ 132131 h 315090"/>
                    <a:gd name="connsiteX10" fmla="*/ 1804325 w 1804325"/>
                    <a:gd name="connsiteY10" fmla="*/ 136592 h 315090"/>
                    <a:gd name="connsiteX0" fmla="*/ 1804325 w 1804325"/>
                    <a:gd name="connsiteY0" fmla="*/ 136592 h 315090"/>
                    <a:gd name="connsiteX1" fmla="*/ 1794323 w 1804325"/>
                    <a:gd name="connsiteY1" fmla="*/ 157979 h 315090"/>
                    <a:gd name="connsiteX2" fmla="*/ 811971 w 1804325"/>
                    <a:gd name="connsiteY2" fmla="*/ 183463 h 315090"/>
                    <a:gd name="connsiteX3" fmla="*/ 793239 w 1804325"/>
                    <a:gd name="connsiteY3" fmla="*/ 218869 h 315090"/>
                    <a:gd name="connsiteX4" fmla="*/ 412841 w 1804325"/>
                    <a:gd name="connsiteY4" fmla="*/ 315090 h 315090"/>
                    <a:gd name="connsiteX5" fmla="*/ 0 w 1804325"/>
                    <a:gd name="connsiteY5" fmla="*/ 157545 h 315090"/>
                    <a:gd name="connsiteX6" fmla="*/ 412841 w 1804325"/>
                    <a:gd name="connsiteY6" fmla="*/ 0 h 315090"/>
                    <a:gd name="connsiteX7" fmla="*/ 793239 w 1804325"/>
                    <a:gd name="connsiteY7" fmla="*/ 96221 h 315090"/>
                    <a:gd name="connsiteX8" fmla="*/ 812237 w 1804325"/>
                    <a:gd name="connsiteY8" fmla="*/ 132131 h 315090"/>
                    <a:gd name="connsiteX9" fmla="*/ 1804325 w 1804325"/>
                    <a:gd name="connsiteY9" fmla="*/ 136592 h 315090"/>
                    <a:gd name="connsiteX0" fmla="*/ 1804325 w 1804325"/>
                    <a:gd name="connsiteY0" fmla="*/ 136592 h 315090"/>
                    <a:gd name="connsiteX1" fmla="*/ 1777654 w 1804325"/>
                    <a:gd name="connsiteY1" fmla="*/ 215132 h 315090"/>
                    <a:gd name="connsiteX2" fmla="*/ 811971 w 1804325"/>
                    <a:gd name="connsiteY2" fmla="*/ 183463 h 315090"/>
                    <a:gd name="connsiteX3" fmla="*/ 793239 w 1804325"/>
                    <a:gd name="connsiteY3" fmla="*/ 218869 h 315090"/>
                    <a:gd name="connsiteX4" fmla="*/ 412841 w 1804325"/>
                    <a:gd name="connsiteY4" fmla="*/ 315090 h 315090"/>
                    <a:gd name="connsiteX5" fmla="*/ 0 w 1804325"/>
                    <a:gd name="connsiteY5" fmla="*/ 157545 h 315090"/>
                    <a:gd name="connsiteX6" fmla="*/ 412841 w 1804325"/>
                    <a:gd name="connsiteY6" fmla="*/ 0 h 315090"/>
                    <a:gd name="connsiteX7" fmla="*/ 793239 w 1804325"/>
                    <a:gd name="connsiteY7" fmla="*/ 96221 h 315090"/>
                    <a:gd name="connsiteX8" fmla="*/ 812237 w 1804325"/>
                    <a:gd name="connsiteY8" fmla="*/ 132131 h 315090"/>
                    <a:gd name="connsiteX9" fmla="*/ 1804325 w 1804325"/>
                    <a:gd name="connsiteY9" fmla="*/ 136592 h 315090"/>
                    <a:gd name="connsiteX0" fmla="*/ 1804325 w 1804325"/>
                    <a:gd name="connsiteY0" fmla="*/ 136592 h 500885"/>
                    <a:gd name="connsiteX1" fmla="*/ 1765748 w 1804325"/>
                    <a:gd name="connsiteY1" fmla="*/ 500885 h 500885"/>
                    <a:gd name="connsiteX2" fmla="*/ 811971 w 1804325"/>
                    <a:gd name="connsiteY2" fmla="*/ 183463 h 500885"/>
                    <a:gd name="connsiteX3" fmla="*/ 793239 w 1804325"/>
                    <a:gd name="connsiteY3" fmla="*/ 218869 h 500885"/>
                    <a:gd name="connsiteX4" fmla="*/ 412841 w 1804325"/>
                    <a:gd name="connsiteY4" fmla="*/ 315090 h 500885"/>
                    <a:gd name="connsiteX5" fmla="*/ 0 w 1804325"/>
                    <a:gd name="connsiteY5" fmla="*/ 157545 h 500885"/>
                    <a:gd name="connsiteX6" fmla="*/ 412841 w 1804325"/>
                    <a:gd name="connsiteY6" fmla="*/ 0 h 500885"/>
                    <a:gd name="connsiteX7" fmla="*/ 793239 w 1804325"/>
                    <a:gd name="connsiteY7" fmla="*/ 96221 h 500885"/>
                    <a:gd name="connsiteX8" fmla="*/ 812237 w 1804325"/>
                    <a:gd name="connsiteY8" fmla="*/ 132131 h 500885"/>
                    <a:gd name="connsiteX9" fmla="*/ 1804325 w 1804325"/>
                    <a:gd name="connsiteY9" fmla="*/ 136592 h 500885"/>
                    <a:gd name="connsiteX0" fmla="*/ 1765748 w 1895765"/>
                    <a:gd name="connsiteY0" fmla="*/ 500885 h 500885"/>
                    <a:gd name="connsiteX1" fmla="*/ 811971 w 1895765"/>
                    <a:gd name="connsiteY1" fmla="*/ 183463 h 500885"/>
                    <a:gd name="connsiteX2" fmla="*/ 793239 w 1895765"/>
                    <a:gd name="connsiteY2" fmla="*/ 218869 h 500885"/>
                    <a:gd name="connsiteX3" fmla="*/ 412841 w 1895765"/>
                    <a:gd name="connsiteY3" fmla="*/ 315090 h 500885"/>
                    <a:gd name="connsiteX4" fmla="*/ 0 w 1895765"/>
                    <a:gd name="connsiteY4" fmla="*/ 157545 h 500885"/>
                    <a:gd name="connsiteX5" fmla="*/ 412841 w 1895765"/>
                    <a:gd name="connsiteY5" fmla="*/ 0 h 500885"/>
                    <a:gd name="connsiteX6" fmla="*/ 793239 w 1895765"/>
                    <a:gd name="connsiteY6" fmla="*/ 96221 h 500885"/>
                    <a:gd name="connsiteX7" fmla="*/ 812237 w 1895765"/>
                    <a:gd name="connsiteY7" fmla="*/ 132131 h 500885"/>
                    <a:gd name="connsiteX8" fmla="*/ 1895765 w 1895765"/>
                    <a:gd name="connsiteY8" fmla="*/ 228032 h 500885"/>
                    <a:gd name="connsiteX0" fmla="*/ 1765748 w 1819565"/>
                    <a:gd name="connsiteY0" fmla="*/ 500885 h 500885"/>
                    <a:gd name="connsiteX1" fmla="*/ 811971 w 1819565"/>
                    <a:gd name="connsiteY1" fmla="*/ 183463 h 500885"/>
                    <a:gd name="connsiteX2" fmla="*/ 793239 w 1819565"/>
                    <a:gd name="connsiteY2" fmla="*/ 218869 h 500885"/>
                    <a:gd name="connsiteX3" fmla="*/ 412841 w 1819565"/>
                    <a:gd name="connsiteY3" fmla="*/ 315090 h 500885"/>
                    <a:gd name="connsiteX4" fmla="*/ 0 w 1819565"/>
                    <a:gd name="connsiteY4" fmla="*/ 157545 h 500885"/>
                    <a:gd name="connsiteX5" fmla="*/ 412841 w 1819565"/>
                    <a:gd name="connsiteY5" fmla="*/ 0 h 500885"/>
                    <a:gd name="connsiteX6" fmla="*/ 793239 w 1819565"/>
                    <a:gd name="connsiteY6" fmla="*/ 96221 h 500885"/>
                    <a:gd name="connsiteX7" fmla="*/ 812237 w 1819565"/>
                    <a:gd name="connsiteY7" fmla="*/ 132131 h 500885"/>
                    <a:gd name="connsiteX8" fmla="*/ 1819565 w 1819565"/>
                    <a:gd name="connsiteY8" fmla="*/ 123257 h 500885"/>
                    <a:gd name="connsiteX0" fmla="*/ 1830042 w 1830042"/>
                    <a:gd name="connsiteY0" fmla="*/ 186560 h 315090"/>
                    <a:gd name="connsiteX1" fmla="*/ 811971 w 1830042"/>
                    <a:gd name="connsiteY1" fmla="*/ 183463 h 315090"/>
                    <a:gd name="connsiteX2" fmla="*/ 793239 w 1830042"/>
                    <a:gd name="connsiteY2" fmla="*/ 218869 h 315090"/>
                    <a:gd name="connsiteX3" fmla="*/ 412841 w 1830042"/>
                    <a:gd name="connsiteY3" fmla="*/ 315090 h 315090"/>
                    <a:gd name="connsiteX4" fmla="*/ 0 w 1830042"/>
                    <a:gd name="connsiteY4" fmla="*/ 157545 h 315090"/>
                    <a:gd name="connsiteX5" fmla="*/ 412841 w 1830042"/>
                    <a:gd name="connsiteY5" fmla="*/ 0 h 315090"/>
                    <a:gd name="connsiteX6" fmla="*/ 793239 w 1830042"/>
                    <a:gd name="connsiteY6" fmla="*/ 96221 h 315090"/>
                    <a:gd name="connsiteX7" fmla="*/ 812237 w 1830042"/>
                    <a:gd name="connsiteY7" fmla="*/ 132131 h 315090"/>
                    <a:gd name="connsiteX8" fmla="*/ 1819565 w 1830042"/>
                    <a:gd name="connsiteY8" fmla="*/ 123257 h 315090"/>
                    <a:gd name="connsiteX0" fmla="*/ 1813373 w 1819565"/>
                    <a:gd name="connsiteY0" fmla="*/ 184178 h 315090"/>
                    <a:gd name="connsiteX1" fmla="*/ 811971 w 1819565"/>
                    <a:gd name="connsiteY1" fmla="*/ 183463 h 315090"/>
                    <a:gd name="connsiteX2" fmla="*/ 793239 w 1819565"/>
                    <a:gd name="connsiteY2" fmla="*/ 218869 h 315090"/>
                    <a:gd name="connsiteX3" fmla="*/ 412841 w 1819565"/>
                    <a:gd name="connsiteY3" fmla="*/ 315090 h 315090"/>
                    <a:gd name="connsiteX4" fmla="*/ 0 w 1819565"/>
                    <a:gd name="connsiteY4" fmla="*/ 157545 h 315090"/>
                    <a:gd name="connsiteX5" fmla="*/ 412841 w 1819565"/>
                    <a:gd name="connsiteY5" fmla="*/ 0 h 315090"/>
                    <a:gd name="connsiteX6" fmla="*/ 793239 w 1819565"/>
                    <a:gd name="connsiteY6" fmla="*/ 96221 h 315090"/>
                    <a:gd name="connsiteX7" fmla="*/ 812237 w 1819565"/>
                    <a:gd name="connsiteY7" fmla="*/ 132131 h 315090"/>
                    <a:gd name="connsiteX8" fmla="*/ 1819565 w 1819565"/>
                    <a:gd name="connsiteY8" fmla="*/ 123257 h 315090"/>
                    <a:gd name="connsiteX0" fmla="*/ 1765748 w 1819565"/>
                    <a:gd name="connsiteY0" fmla="*/ 188944 h 315090"/>
                    <a:gd name="connsiteX1" fmla="*/ 811971 w 1819565"/>
                    <a:gd name="connsiteY1" fmla="*/ 183463 h 315090"/>
                    <a:gd name="connsiteX2" fmla="*/ 793239 w 1819565"/>
                    <a:gd name="connsiteY2" fmla="*/ 218869 h 315090"/>
                    <a:gd name="connsiteX3" fmla="*/ 412841 w 1819565"/>
                    <a:gd name="connsiteY3" fmla="*/ 315090 h 315090"/>
                    <a:gd name="connsiteX4" fmla="*/ 0 w 1819565"/>
                    <a:gd name="connsiteY4" fmla="*/ 157545 h 315090"/>
                    <a:gd name="connsiteX5" fmla="*/ 412841 w 1819565"/>
                    <a:gd name="connsiteY5" fmla="*/ 0 h 315090"/>
                    <a:gd name="connsiteX6" fmla="*/ 793239 w 1819565"/>
                    <a:gd name="connsiteY6" fmla="*/ 96221 h 315090"/>
                    <a:gd name="connsiteX7" fmla="*/ 812237 w 1819565"/>
                    <a:gd name="connsiteY7" fmla="*/ 132131 h 315090"/>
                    <a:gd name="connsiteX8" fmla="*/ 1819565 w 1819565"/>
                    <a:gd name="connsiteY8" fmla="*/ 123257 h 315090"/>
                    <a:gd name="connsiteX0" fmla="*/ 1768129 w 1819565"/>
                    <a:gd name="connsiteY0" fmla="*/ 181803 h 315090"/>
                    <a:gd name="connsiteX1" fmla="*/ 811971 w 1819565"/>
                    <a:gd name="connsiteY1" fmla="*/ 183463 h 315090"/>
                    <a:gd name="connsiteX2" fmla="*/ 793239 w 1819565"/>
                    <a:gd name="connsiteY2" fmla="*/ 218869 h 315090"/>
                    <a:gd name="connsiteX3" fmla="*/ 412841 w 1819565"/>
                    <a:gd name="connsiteY3" fmla="*/ 315090 h 315090"/>
                    <a:gd name="connsiteX4" fmla="*/ 0 w 1819565"/>
                    <a:gd name="connsiteY4" fmla="*/ 157545 h 315090"/>
                    <a:gd name="connsiteX5" fmla="*/ 412841 w 1819565"/>
                    <a:gd name="connsiteY5" fmla="*/ 0 h 315090"/>
                    <a:gd name="connsiteX6" fmla="*/ 793239 w 1819565"/>
                    <a:gd name="connsiteY6" fmla="*/ 96221 h 315090"/>
                    <a:gd name="connsiteX7" fmla="*/ 812237 w 1819565"/>
                    <a:gd name="connsiteY7" fmla="*/ 132131 h 315090"/>
                    <a:gd name="connsiteX8" fmla="*/ 1819565 w 1819565"/>
                    <a:gd name="connsiteY8" fmla="*/ 123257 h 315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19565" h="315090">
                      <a:moveTo>
                        <a:pt x="1768129" y="181803"/>
                      </a:moveTo>
                      <a:lnTo>
                        <a:pt x="811971" y="183463"/>
                      </a:lnTo>
                      <a:lnTo>
                        <a:pt x="793239" y="218869"/>
                      </a:lnTo>
                      <a:cubicBezTo>
                        <a:pt x="730567" y="275414"/>
                        <a:pt x="583846" y="315090"/>
                        <a:pt x="412841" y="315090"/>
                      </a:cubicBezTo>
                      <a:cubicBezTo>
                        <a:pt x="184835" y="315090"/>
                        <a:pt x="0" y="244555"/>
                        <a:pt x="0" y="157545"/>
                      </a:cubicBezTo>
                      <a:cubicBezTo>
                        <a:pt x="0" y="70535"/>
                        <a:pt x="184835" y="0"/>
                        <a:pt x="412841" y="0"/>
                      </a:cubicBezTo>
                      <a:cubicBezTo>
                        <a:pt x="583846" y="0"/>
                        <a:pt x="730567" y="39676"/>
                        <a:pt x="793239" y="96221"/>
                      </a:cubicBezTo>
                      <a:lnTo>
                        <a:pt x="812237" y="132131"/>
                      </a:lnTo>
                      <a:lnTo>
                        <a:pt x="1819565" y="123257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66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09728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AF70934-A526-7BA6-7669-E36E3B8A30A2}"/>
                  </a:ext>
                </a:extLst>
              </p:cNvPr>
              <p:cNvGrpSpPr/>
              <p:nvPr/>
            </p:nvGrpSpPr>
            <p:grpSpPr>
              <a:xfrm>
                <a:off x="4061402" y="3642102"/>
                <a:ext cx="1392883" cy="1615040"/>
                <a:chOff x="4061402" y="3642102"/>
                <a:chExt cx="1392883" cy="1615040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A86D6445-72D7-EBAC-F261-5550C23FE94B}"/>
                    </a:ext>
                  </a:extLst>
                </p:cNvPr>
                <p:cNvGrpSpPr/>
                <p:nvPr/>
              </p:nvGrpSpPr>
              <p:grpSpPr>
                <a:xfrm>
                  <a:off x="4061402" y="3642102"/>
                  <a:ext cx="1392883" cy="1612050"/>
                  <a:chOff x="4825799" y="3930543"/>
                  <a:chExt cx="1392883" cy="1612050"/>
                </a:xfrm>
              </p:grpSpPr>
              <p:sp>
                <p:nvSpPr>
                  <p:cNvPr id="61" name="Flowchart: Magnetic Disk 60">
                    <a:extLst>
                      <a:ext uri="{FF2B5EF4-FFF2-40B4-BE49-F238E27FC236}">
                        <a16:creationId xmlns:a16="http://schemas.microsoft.com/office/drawing/2014/main" id="{1CB682F4-C6F4-4E84-33B7-7C395F2E03EC}"/>
                      </a:ext>
                    </a:extLst>
                  </p:cNvPr>
                  <p:cNvSpPr/>
                  <p:nvPr/>
                </p:nvSpPr>
                <p:spPr>
                  <a:xfrm>
                    <a:off x="4825799" y="4781249"/>
                    <a:ext cx="1392883" cy="761344"/>
                  </a:xfrm>
                  <a:prstGeom prst="flowChartMagneticDisk">
                    <a:avLst/>
                  </a:prstGeom>
                  <a:solidFill>
                    <a:srgbClr val="FF99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cxnSp>
                <p:nvCxnSpPr>
                  <p:cNvPr id="62" name="Straight Arrow Connector 61">
                    <a:extLst>
                      <a:ext uri="{FF2B5EF4-FFF2-40B4-BE49-F238E27FC236}">
                        <a16:creationId xmlns:a16="http://schemas.microsoft.com/office/drawing/2014/main" id="{647BEB51-88E8-8A92-1A81-E173EE6C48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493949" y="3930543"/>
                    <a:ext cx="0" cy="603254"/>
                  </a:xfrm>
                  <a:prstGeom prst="straightConnector1">
                    <a:avLst/>
                  </a:prstGeom>
                  <a:noFill/>
                  <a:ln w="76200" cap="flat" cmpd="sng" algn="ctr">
                    <a:solidFill>
                      <a:srgbClr val="00CC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63" name="Curved Right Arrow 23">
                    <a:extLst>
                      <a:ext uri="{FF2B5EF4-FFF2-40B4-BE49-F238E27FC236}">
                        <a16:creationId xmlns:a16="http://schemas.microsoft.com/office/drawing/2014/main" id="{58F04EFA-A0C9-2947-6041-0D8F1B7563D4}"/>
                      </a:ext>
                    </a:extLst>
                  </p:cNvPr>
                  <p:cNvSpPr/>
                  <p:nvPr/>
                </p:nvSpPr>
                <p:spPr>
                  <a:xfrm flipV="1">
                    <a:off x="5244872" y="4166547"/>
                    <a:ext cx="488642" cy="524766"/>
                  </a:xfrm>
                  <a:prstGeom prst="curvedRightArrow">
                    <a:avLst/>
                  </a:prstGeom>
                  <a:solidFill>
                    <a:srgbClr val="FF00FF"/>
                  </a:solidFill>
                  <a:ln w="12700" cap="flat" cmpd="sng" algn="ctr">
                    <a:solidFill>
                      <a:srgbClr val="7C60C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p:grp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31E15D08-0BB6-6733-89ED-497AF1FC4C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724796" y="4122774"/>
                  <a:ext cx="2628" cy="452529"/>
                </a:xfrm>
                <a:prstGeom prst="straightConnector1">
                  <a:avLst/>
                </a:prstGeom>
                <a:noFill/>
                <a:ln w="76200" cap="flat" cmpd="sng" algn="ctr">
                  <a:solidFill>
                    <a:srgbClr val="00CC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18DA7E2B-A51B-47B2-2E7B-A135B9E76910}"/>
                    </a:ext>
                  </a:extLst>
                </p:cNvPr>
                <p:cNvGrpSpPr/>
                <p:nvPr/>
              </p:nvGrpSpPr>
              <p:grpSpPr>
                <a:xfrm>
                  <a:off x="4061888" y="4697180"/>
                  <a:ext cx="1324537" cy="559962"/>
                  <a:chOff x="4061888" y="4697180"/>
                  <a:chExt cx="1324537" cy="559962"/>
                </a:xfrm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358B5EA4-B7E8-3971-E780-A708C4C6FECA}"/>
                      </a:ext>
                    </a:extLst>
                  </p:cNvPr>
                  <p:cNvSpPr/>
                  <p:nvPr/>
                </p:nvSpPr>
                <p:spPr>
                  <a:xfrm>
                    <a:off x="4698192" y="4827554"/>
                    <a:ext cx="180480" cy="424824"/>
                  </a:xfrm>
                  <a:prstGeom prst="rect">
                    <a:avLst/>
                  </a:prstGeom>
                  <a:solidFill>
                    <a:srgbClr val="F8B61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09728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6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56" name="Parallelogram 55">
                    <a:extLst>
                      <a:ext uri="{FF2B5EF4-FFF2-40B4-BE49-F238E27FC236}">
                        <a16:creationId xmlns:a16="http://schemas.microsoft.com/office/drawing/2014/main" id="{A926A351-33E9-C41A-5DC6-019CCA510154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102386" y="4926697"/>
                    <a:ext cx="473072" cy="95006"/>
                  </a:xfrm>
                  <a:prstGeom prst="parallelogram">
                    <a:avLst>
                      <a:gd name="adj" fmla="val 44731"/>
                    </a:avLst>
                  </a:prstGeom>
                  <a:solidFill>
                    <a:srgbClr val="F8B61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09728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6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57" name="Parallelogram 56">
                    <a:extLst>
                      <a:ext uri="{FF2B5EF4-FFF2-40B4-BE49-F238E27FC236}">
                        <a16:creationId xmlns:a16="http://schemas.microsoft.com/office/drawing/2014/main" id="{3C0E0ED6-5E56-9CC2-5160-633F19E83962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4875337" y="4964880"/>
                    <a:ext cx="455578" cy="110832"/>
                  </a:xfrm>
                  <a:prstGeom prst="parallelogram">
                    <a:avLst>
                      <a:gd name="adj" fmla="val 12699"/>
                    </a:avLst>
                  </a:prstGeom>
                  <a:solidFill>
                    <a:srgbClr val="F8B61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09728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6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58" name="Parallelogram 57">
                    <a:extLst>
                      <a:ext uri="{FF2B5EF4-FFF2-40B4-BE49-F238E27FC236}">
                        <a16:creationId xmlns:a16="http://schemas.microsoft.com/office/drawing/2014/main" id="{9C61DFB9-1A7E-57E0-F7D9-7588E35EDC62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847962" y="4911106"/>
                    <a:ext cx="481831" cy="53980"/>
                  </a:xfrm>
                  <a:prstGeom prst="parallelogram">
                    <a:avLst>
                      <a:gd name="adj" fmla="val 39513"/>
                    </a:avLst>
                  </a:prstGeom>
                  <a:solidFill>
                    <a:srgbClr val="F8B61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09728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6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59" name="Parallelogram 58">
                    <a:extLst>
                      <a:ext uri="{FF2B5EF4-FFF2-40B4-BE49-F238E27FC236}">
                        <a16:creationId xmlns:a16="http://schemas.microsoft.com/office/drawing/2014/main" id="{AD1F4C5D-8FD0-F718-CDC2-0CA8BFB43203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4042498" y="4947716"/>
                    <a:ext cx="460782" cy="95006"/>
                  </a:xfrm>
                  <a:prstGeom prst="parallelogram">
                    <a:avLst>
                      <a:gd name="adj" fmla="val 22494"/>
                    </a:avLst>
                  </a:prstGeom>
                  <a:solidFill>
                    <a:srgbClr val="F8B61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09728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6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60" name="Parallelogram 59">
                    <a:extLst>
                      <a:ext uri="{FF2B5EF4-FFF2-40B4-BE49-F238E27FC236}">
                        <a16:creationId xmlns:a16="http://schemas.microsoft.com/office/drawing/2014/main" id="{126D23D7-C294-C084-9135-062B6B644FF9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4273182" y="4970308"/>
                    <a:ext cx="455579" cy="118090"/>
                  </a:xfrm>
                  <a:prstGeom prst="parallelogram">
                    <a:avLst>
                      <a:gd name="adj" fmla="val 16376"/>
                    </a:avLst>
                  </a:prstGeom>
                  <a:solidFill>
                    <a:srgbClr val="F8B61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09728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6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p:grp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2A06AA2A-83BF-0DFC-03D9-D2C2FC558E7B}"/>
                    </a:ext>
                  </a:extLst>
                </p:cNvPr>
                <p:cNvSpPr txBox="1"/>
                <p:nvPr/>
              </p:nvSpPr>
              <p:spPr>
                <a:xfrm>
                  <a:off x="4397989" y="4548029"/>
                  <a:ext cx="8274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Source</a:t>
                  </a:r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A90530-FC55-2CD1-7F77-AA54785293F3}"/>
                </a:ext>
              </a:extLst>
            </p:cNvPr>
            <p:cNvSpPr txBox="1"/>
            <p:nvPr/>
          </p:nvSpPr>
          <p:spPr>
            <a:xfrm flipH="1">
              <a:off x="7343415" y="4563803"/>
              <a:ext cx="8039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0972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Squid pickup loop</a:t>
              </a:r>
            </a:p>
          </p:txBody>
        </p:sp>
      </p:grpSp>
      <p:sp>
        <p:nvSpPr>
          <p:cNvPr id="85" name="Slide Number Placeholder 84">
            <a:extLst>
              <a:ext uri="{FF2B5EF4-FFF2-40B4-BE49-F238E27FC236}">
                <a16:creationId xmlns:a16="http://schemas.microsoft.com/office/drawing/2014/main" id="{2C6DA3F8-E70C-D8CF-0A0F-A04219AD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F7482E-A7DE-4172-AE74-533A582BA210}"/>
                  </a:ext>
                </a:extLst>
              </p:cNvPr>
              <p:cNvSpPr txBox="1"/>
              <p:nvPr/>
            </p:nvSpPr>
            <p:spPr>
              <a:xfrm>
                <a:off x="-853507" y="5306925"/>
                <a:ext cx="609432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𝑎𝑥𝑖𝑜𝑛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~ 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−20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F7482E-A7DE-4172-AE74-533A582BA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53507" y="5306925"/>
                <a:ext cx="609432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7160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8E3900BF-8A13-4373-BFEF-CD2561049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13" y="1420813"/>
            <a:ext cx="6618339" cy="48795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8">
                <a:extLst>
                  <a:ext uri="{FF2B5EF4-FFF2-40B4-BE49-F238E27FC236}">
                    <a16:creationId xmlns:a16="http://schemas.microsoft.com/office/drawing/2014/main" id="{8F8E0F9C-C236-4E8B-A30F-478A8E12933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41413" y="599166"/>
                <a:ext cx="9905998" cy="586168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State of the art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itle 8">
                <a:extLst>
                  <a:ext uri="{FF2B5EF4-FFF2-40B4-BE49-F238E27FC236}">
                    <a16:creationId xmlns:a16="http://schemas.microsoft.com/office/drawing/2014/main" id="{8F8E0F9C-C236-4E8B-A30F-478A8E1293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41413" y="599166"/>
                <a:ext cx="9905998" cy="586168"/>
              </a:xfrm>
              <a:blipFill>
                <a:blip r:embed="rId3"/>
                <a:stretch>
                  <a:fillRect l="-1538" t="-17708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CE7A8E-0956-42EF-8800-3236F4B3A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D54F5-AA37-4EB6-A812-5A1620962D98}"/>
              </a:ext>
            </a:extLst>
          </p:cNvPr>
          <p:cNvSpPr txBox="1"/>
          <p:nvPr/>
        </p:nvSpPr>
        <p:spPr>
          <a:xfrm>
            <a:off x="779213" y="6193613"/>
            <a:ext cx="4676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4"/>
              </a:rPr>
              <a:t>O’Hare &amp; Vitagliano, PRD 102 115026 2021</a:t>
            </a:r>
            <a:r>
              <a:rPr lang="it-IT" dirty="0"/>
              <a:t>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6BC9F6-981B-40D4-9D5D-C283C19C71E7}"/>
              </a:ext>
            </a:extLst>
          </p:cNvPr>
          <p:cNvSpPr/>
          <p:nvPr/>
        </p:nvSpPr>
        <p:spPr>
          <a:xfrm>
            <a:off x="7825723" y="1887039"/>
            <a:ext cx="3346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5" indent="-342905">
              <a:lnSpc>
                <a:spcPct val="90000"/>
              </a:lnSpc>
              <a:buSzPts val="2500"/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probe into the PQ axion parameter space with ~</a:t>
            </a:r>
            <a:r>
              <a:rPr lang="en-US" sz="2400" dirty="0">
                <a:ea typeface="Cambria"/>
                <a:cs typeface="Cambria"/>
                <a:sym typeface="Cambria"/>
              </a:rPr>
              <a:t> 10</a:t>
            </a:r>
            <a:r>
              <a:rPr lang="en-US" sz="2400" baseline="30000" dirty="0">
                <a:ea typeface="Cambria"/>
                <a:cs typeface="Cambria"/>
                <a:sym typeface="Cambria"/>
              </a:rPr>
              <a:t>8</a:t>
            </a:r>
            <a:r>
              <a:rPr lang="en-US" sz="2400" dirty="0">
                <a:ea typeface="Cambria"/>
                <a:cs typeface="Cambria"/>
                <a:sym typeface="Cambria"/>
              </a:rPr>
              <a:t> improvement over previous techniques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744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65A946C-2DA4-4377-A9C4-68C0E8B6CD43}"/>
              </a:ext>
            </a:extLst>
          </p:cNvPr>
          <p:cNvSpPr/>
          <p:nvPr/>
        </p:nvSpPr>
        <p:spPr>
          <a:xfrm>
            <a:off x="10168467" y="1914277"/>
            <a:ext cx="635000" cy="6425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4B6221-912B-42A3-B1DA-F4A6FE310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8" cy="627163"/>
          </a:xfrm>
        </p:spPr>
        <p:txBody>
          <a:bodyPr/>
          <a:lstStyle/>
          <a:p>
            <a:r>
              <a:rPr lang="en-US" dirty="0"/>
              <a:t>Exponentially decaying interaction…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4B66BF-BB14-4505-B224-7535EC5497DC}"/>
              </a:ext>
            </a:extLst>
          </p:cNvPr>
          <p:cNvGrpSpPr/>
          <p:nvPr/>
        </p:nvGrpSpPr>
        <p:grpSpPr>
          <a:xfrm>
            <a:off x="441874" y="1838439"/>
            <a:ext cx="5452115" cy="3198794"/>
            <a:chOff x="3476403" y="3476994"/>
            <a:chExt cx="4670999" cy="267652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A3069F4-DDF9-47B3-851E-DB360151C2D6}"/>
                </a:ext>
              </a:extLst>
            </p:cNvPr>
            <p:cNvGrpSpPr/>
            <p:nvPr/>
          </p:nvGrpSpPr>
          <p:grpSpPr>
            <a:xfrm>
              <a:off x="3476403" y="3476994"/>
              <a:ext cx="4642813" cy="2676525"/>
              <a:chOff x="3476403" y="3476994"/>
              <a:chExt cx="4642813" cy="2676525"/>
            </a:xfrm>
          </p:grpSpPr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612FD544-8368-43C1-943A-810217C61BB1}"/>
                  </a:ext>
                </a:extLst>
              </p:cNvPr>
              <p:cNvSpPr/>
              <p:nvPr/>
            </p:nvSpPr>
            <p:spPr>
              <a:xfrm flipH="1">
                <a:off x="5452384" y="3540450"/>
                <a:ext cx="2604936" cy="2549235"/>
              </a:xfrm>
              <a:prstGeom prst="cube">
                <a:avLst>
                  <a:gd name="adj" fmla="val 20730"/>
                </a:avLst>
              </a:prstGeom>
              <a:solidFill>
                <a:srgbClr val="29AF8C">
                  <a:alpha val="42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B6D1A1C-58A7-45FC-9B2C-CB277945901A}"/>
                  </a:ext>
                </a:extLst>
              </p:cNvPr>
              <p:cNvGrpSpPr/>
              <p:nvPr/>
            </p:nvGrpSpPr>
            <p:grpSpPr>
              <a:xfrm>
                <a:off x="6037565" y="4180219"/>
                <a:ext cx="968759" cy="1142067"/>
                <a:chOff x="2557567" y="2863373"/>
                <a:chExt cx="968759" cy="1142067"/>
              </a:xfrm>
            </p:grpSpPr>
            <p:sp>
              <p:nvSpPr>
                <p:cNvPr id="43" name="Up Arrow 41">
                  <a:extLst>
                    <a:ext uri="{FF2B5EF4-FFF2-40B4-BE49-F238E27FC236}">
                      <a16:creationId xmlns:a16="http://schemas.microsoft.com/office/drawing/2014/main" id="{3795B684-C838-417E-B34D-879BA9729581}"/>
                    </a:ext>
                  </a:extLst>
                </p:cNvPr>
                <p:cNvSpPr/>
                <p:nvPr/>
              </p:nvSpPr>
              <p:spPr>
                <a:xfrm>
                  <a:off x="3041694" y="3027032"/>
                  <a:ext cx="484632" cy="978408"/>
                </a:xfrm>
                <a:prstGeom prst="upArrow">
                  <a:avLst/>
                </a:prstGeom>
                <a:solidFill>
                  <a:srgbClr val="7C60C6"/>
                </a:solidFill>
                <a:ln w="12700" cap="flat" cmpd="sng" algn="ctr">
                  <a:solidFill>
                    <a:srgbClr val="7C60C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E67977F3-6E79-420E-AE31-D001B0C7653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57567" y="2863373"/>
                      <a:ext cx="495526" cy="27802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1800" b="0" i="1" u="none" strike="noStrike" kern="0" cap="none" spc="0" normalizeH="0" baseline="0" noProof="0">
                                    <a:ln>
                                      <a:solidFill>
                                        <a:prstClr val="white"/>
                                      </a:solidFill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0" cap="none" spc="0" normalizeH="0" baseline="0" noProof="0">
                                    <a:ln>
                                      <a:solidFill>
                                        <a:prstClr val="white"/>
                                      </a:solidFill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0" cap="none" spc="0" normalizeH="0" baseline="0" noProof="0">
                                    <a:ln>
                                      <a:solidFill>
                                        <a:prstClr val="white"/>
                                      </a:solidFill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𝑒𝑥𝑡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1800" b="0" i="0" u="none" strike="noStrike" kern="0" cap="none" spc="0" normalizeH="0" baseline="0" noProof="0" dirty="0">
                        <a:ln>
                          <a:solidFill>
                            <a:prstClr val="white"/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</a:endParaRPr>
                    </a:p>
                  </p:txBody>
                </p:sp>
              </mc:Choice>
              <mc:Fallback xmlns="">
                <p:sp>
                  <p:nvSpPr>
                    <p:cNvPr id="140" name="TextBox 13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57567" y="2863373"/>
                      <a:ext cx="495526" cy="278027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B2DD399-8786-47B5-AADE-9483F0F9FC21}"/>
                  </a:ext>
                </a:extLst>
              </p:cNvPr>
              <p:cNvGrpSpPr/>
              <p:nvPr/>
            </p:nvGrpSpPr>
            <p:grpSpPr>
              <a:xfrm>
                <a:off x="4633654" y="5391770"/>
                <a:ext cx="687111" cy="385542"/>
                <a:chOff x="3332175" y="3647119"/>
                <a:chExt cx="687111" cy="38554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97C4A571-DC1D-4237-9448-B855C3745E9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32175" y="3647119"/>
                      <a:ext cx="687111" cy="3090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axion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</a:endParaRPr>
                    </a:p>
                  </p:txBody>
                </p:sp>
              </mc:Choice>
              <mc:Fallback xmlns="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97C4A571-DC1D-4237-9448-B855C3745E9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32175" y="3647119"/>
                      <a:ext cx="687111" cy="309031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2" name="Up Arrow 40">
                  <a:extLst>
                    <a:ext uri="{FF2B5EF4-FFF2-40B4-BE49-F238E27FC236}">
                      <a16:creationId xmlns:a16="http://schemas.microsoft.com/office/drawing/2014/main" id="{B6CDF5D6-8EA1-48CE-8EB2-A50165035FC9}"/>
                    </a:ext>
                  </a:extLst>
                </p:cNvPr>
                <p:cNvSpPr/>
                <p:nvPr/>
              </p:nvSpPr>
              <p:spPr>
                <a:xfrm rot="5400000">
                  <a:off x="3623339" y="3812268"/>
                  <a:ext cx="113444" cy="327342"/>
                </a:xfrm>
                <a:prstGeom prst="upArrow">
                  <a:avLst/>
                </a:prstGeom>
                <a:solidFill>
                  <a:srgbClr val="FF00FF"/>
                </a:solidFill>
                <a:ln w="12700" cap="flat" cmpd="sng" algn="ctr">
                  <a:solidFill>
                    <a:srgbClr val="FF00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5AD24F0-0E99-46D0-AEDE-EC24F0C98BE4}"/>
                  </a:ext>
                </a:extLst>
              </p:cNvPr>
              <p:cNvGrpSpPr/>
              <p:nvPr/>
            </p:nvGrpSpPr>
            <p:grpSpPr>
              <a:xfrm>
                <a:off x="3476403" y="4898725"/>
                <a:ext cx="1226172" cy="1254794"/>
                <a:chOff x="-14012" y="4965801"/>
                <a:chExt cx="1226172" cy="1254794"/>
              </a:xfrm>
            </p:grpSpPr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1C8D27AC-3F63-482A-BA0C-12C5180E6CF8}"/>
                    </a:ext>
                  </a:extLst>
                </p:cNvPr>
                <p:cNvCxnSpPr/>
                <p:nvPr/>
              </p:nvCxnSpPr>
              <p:spPr>
                <a:xfrm flipV="1">
                  <a:off x="291623" y="5129087"/>
                  <a:ext cx="0" cy="9144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00CCFF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BC07E841-7600-4125-8BD0-6F6E2E3081A0}"/>
                    </a:ext>
                  </a:extLst>
                </p:cNvPr>
                <p:cNvCxnSpPr/>
                <p:nvPr/>
              </p:nvCxnSpPr>
              <p:spPr>
                <a:xfrm rot="5400000" flipV="1">
                  <a:off x="694176" y="5518600"/>
                  <a:ext cx="0" cy="9144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00CCFF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B33F93-75AC-46DB-8A1C-119DBD12B413}"/>
                    </a:ext>
                  </a:extLst>
                </p:cNvPr>
                <p:cNvSpPr txBox="1"/>
                <p:nvPr/>
              </p:nvSpPr>
              <p:spPr>
                <a:xfrm>
                  <a:off x="272628" y="4965801"/>
                  <a:ext cx="219864" cy="2780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Z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96A9490-8071-461C-918D-0A58E44D0E5E}"/>
                    </a:ext>
                  </a:extLst>
                </p:cNvPr>
                <p:cNvSpPr txBox="1"/>
                <p:nvPr/>
              </p:nvSpPr>
              <p:spPr>
                <a:xfrm>
                  <a:off x="907268" y="5942568"/>
                  <a:ext cx="304892" cy="2780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X</a:t>
                  </a:r>
                </a:p>
              </p:txBody>
            </p: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1E470FE0-0519-4B03-B5E4-D9DDA98671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5132" y="5665546"/>
                  <a:ext cx="265049" cy="337928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00CCFF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2FD4353-1560-445E-AF46-FF69E8A4D860}"/>
                    </a:ext>
                  </a:extLst>
                </p:cNvPr>
                <p:cNvSpPr txBox="1"/>
                <p:nvPr/>
              </p:nvSpPr>
              <p:spPr>
                <a:xfrm>
                  <a:off x="-14012" y="5445064"/>
                  <a:ext cx="304892" cy="2780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Y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91DC15A-7A8F-471C-BDEA-D59BACF9C604}"/>
                  </a:ext>
                </a:extLst>
              </p:cNvPr>
              <p:cNvGrpSpPr/>
              <p:nvPr/>
            </p:nvGrpSpPr>
            <p:grpSpPr>
              <a:xfrm>
                <a:off x="5343311" y="3476994"/>
                <a:ext cx="2775905" cy="2676525"/>
                <a:chOff x="5343311" y="3476994"/>
                <a:chExt cx="2775905" cy="2676525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ACD1E38F-BDCB-4FEF-80D3-F83BA28B0AEE}"/>
                    </a:ext>
                  </a:extLst>
                </p:cNvPr>
                <p:cNvGrpSpPr/>
                <p:nvPr/>
              </p:nvGrpSpPr>
              <p:grpSpPr>
                <a:xfrm flipH="1">
                  <a:off x="5343311" y="3476994"/>
                  <a:ext cx="2775905" cy="2676525"/>
                  <a:chOff x="4247570" y="3783670"/>
                  <a:chExt cx="2775905" cy="2676525"/>
                </a:xfrm>
              </p:grpSpPr>
              <p:sp>
                <p:nvSpPr>
                  <p:cNvPr id="28" name="Cube 27">
                    <a:extLst>
                      <a:ext uri="{FF2B5EF4-FFF2-40B4-BE49-F238E27FC236}">
                        <a16:creationId xmlns:a16="http://schemas.microsoft.com/office/drawing/2014/main" id="{91133322-09F9-4406-A403-42B98A0B5270}"/>
                      </a:ext>
                    </a:extLst>
                  </p:cNvPr>
                  <p:cNvSpPr/>
                  <p:nvPr/>
                </p:nvSpPr>
                <p:spPr>
                  <a:xfrm>
                    <a:off x="4247570" y="3783670"/>
                    <a:ext cx="2766044" cy="2676525"/>
                  </a:xfrm>
                  <a:prstGeom prst="cube">
                    <a:avLst>
                      <a:gd name="adj" fmla="val 20730"/>
                    </a:avLst>
                  </a:prstGeom>
                  <a:solidFill>
                    <a:srgbClr val="29AF8C">
                      <a:alpha val="42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29" name="Flowchart: Connector 28">
                    <a:extLst>
                      <a:ext uri="{FF2B5EF4-FFF2-40B4-BE49-F238E27FC236}">
                        <a16:creationId xmlns:a16="http://schemas.microsoft.com/office/drawing/2014/main" id="{4A90F472-549C-4E28-876B-515205B34388}"/>
                      </a:ext>
                    </a:extLst>
                  </p:cNvPr>
                  <p:cNvSpPr/>
                  <p:nvPr/>
                </p:nvSpPr>
                <p:spPr>
                  <a:xfrm>
                    <a:off x="6330186" y="4534375"/>
                    <a:ext cx="693289" cy="1179724"/>
                  </a:xfrm>
                  <a:prstGeom prst="flowChartConnector">
                    <a:avLst/>
                  </a:prstGeom>
                  <a:solidFill>
                    <a:srgbClr val="C8506A"/>
                  </a:solidFill>
                  <a:ln w="12700" cap="flat" cmpd="sng" algn="ctr">
                    <a:solidFill>
                      <a:srgbClr val="7C60C6">
                        <a:shade val="50000"/>
                      </a:srgbClr>
                    </a:solidFill>
                    <a:prstDash val="solid"/>
                    <a:miter lim="800000"/>
                  </a:ln>
                  <a:effectLst>
                    <a:innerShdw blurRad="63500" dist="50800">
                      <a:prstClr val="black">
                        <a:alpha val="50000"/>
                      </a:prstClr>
                    </a:innerShdw>
                    <a:softEdge rad="127000"/>
                  </a:effectLst>
                  <a:scene3d>
                    <a:camera prst="perspectiveContrastingRightFacing"/>
                    <a:lightRig rig="threePt" dir="t"/>
                  </a:scene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30" name="Up Arrow 28">
                    <a:extLst>
                      <a:ext uri="{FF2B5EF4-FFF2-40B4-BE49-F238E27FC236}">
                        <a16:creationId xmlns:a16="http://schemas.microsoft.com/office/drawing/2014/main" id="{E81F3F3A-1B3F-4908-85DE-222F9FD62D03}"/>
                      </a:ext>
                    </a:extLst>
                  </p:cNvPr>
                  <p:cNvSpPr/>
                  <p:nvPr/>
                </p:nvSpPr>
                <p:spPr>
                  <a:xfrm>
                    <a:off x="6594574" y="4834678"/>
                    <a:ext cx="164511" cy="579118"/>
                  </a:xfrm>
                  <a:prstGeom prst="upArrow">
                    <a:avLst/>
                  </a:prstGeom>
                  <a:solidFill>
                    <a:srgbClr val="5496B4"/>
                  </a:solidFill>
                  <a:ln w="12700" cap="flat" cmpd="sng" algn="ctr">
                    <a:solidFill>
                      <a:srgbClr val="7C60C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id="{FDDEA028-66A0-4BC3-8A85-6AE107278F5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257840" y="5458166"/>
                    <a:ext cx="437415" cy="513197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D58C2E">
                        <a:lumMod val="40000"/>
                        <a:lumOff val="60000"/>
                      </a:srgbClr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2" name="TextBox 31">
                        <a:extLst>
                          <a:ext uri="{FF2B5EF4-FFF2-40B4-BE49-F238E27FC236}">
                            <a16:creationId xmlns:a16="http://schemas.microsoft.com/office/drawing/2014/main" id="{82D00A3B-BC55-41D6-8515-0613B32355A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671154" y="5003855"/>
                        <a:ext cx="1000595" cy="3090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 xmlns:m="http://schemas.openxmlformats.org/officeDocument/2006/math"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a14:m>
                        <a:r>
                          <a:rPr kumimoji="0" lang="en-US" sz="1800" b="0" i="0" u="none" strike="noStrike" kern="0" cap="none" spc="0" normalizeH="0" baseline="30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</a:rPr>
                          <a:t>3</a:t>
                        </a:r>
                        <a:r>
                          <a:rPr kumimoji="0" lang="en-US" sz="18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</a:rPr>
                          <a:t>He spin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32" name="TextBox 31">
                        <a:extLst>
                          <a:ext uri="{FF2B5EF4-FFF2-40B4-BE49-F238E27FC236}">
                            <a16:creationId xmlns:a16="http://schemas.microsoft.com/office/drawing/2014/main" id="{82D00A3B-BC55-41D6-8515-0613B32355A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671154" y="5003855"/>
                        <a:ext cx="1000595" cy="309031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t="-10000" b="-2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49AA33A7-6E30-4387-A4E3-B2C4A74A9A94}"/>
                      </a:ext>
                    </a:extLst>
                  </p:cNvPr>
                  <p:cNvSpPr txBox="1"/>
                  <p:nvPr/>
                </p:nvSpPr>
                <p:spPr>
                  <a:xfrm>
                    <a:off x="4477907" y="3818098"/>
                    <a:ext cx="2057176" cy="5408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Quartz block with superconducting shield</a:t>
                    </a:r>
                  </a:p>
                </p:txBody>
              </p: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8B908284-A3D4-4777-AC22-158EDC2C33E5}"/>
                      </a:ext>
                    </a:extLst>
                  </p:cNvPr>
                  <p:cNvSpPr txBox="1"/>
                  <p:nvPr/>
                </p:nvSpPr>
                <p:spPr>
                  <a:xfrm>
                    <a:off x="4841962" y="5896681"/>
                    <a:ext cx="1479365" cy="3090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Ellipsoid </a:t>
                    </a:r>
                    <a:r>
                      <a:rPr kumimoji="0" lang="en-US" sz="1800" b="0" i="0" u="none" strike="noStrike" kern="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3</a:t>
                    </a: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He cell</a:t>
                    </a:r>
                  </a:p>
                </p:txBody>
              </p:sp>
            </p:grpSp>
            <p:sp>
              <p:nvSpPr>
                <p:cNvPr id="27" name="Freeform 25">
                  <a:extLst>
                    <a:ext uri="{FF2B5EF4-FFF2-40B4-BE49-F238E27FC236}">
                      <a16:creationId xmlns:a16="http://schemas.microsoft.com/office/drawing/2014/main" id="{0871CA31-B35E-4036-A42D-419AFC4BA69F}"/>
                    </a:ext>
                  </a:extLst>
                </p:cNvPr>
                <p:cNvSpPr/>
                <p:nvPr/>
              </p:nvSpPr>
              <p:spPr>
                <a:xfrm rot="16200000">
                  <a:off x="6366128" y="4378953"/>
                  <a:ext cx="1819565" cy="315090"/>
                </a:xfrm>
                <a:custGeom>
                  <a:avLst/>
                  <a:gdLst>
                    <a:gd name="connsiteX0" fmla="*/ 1469789 w 1469789"/>
                    <a:gd name="connsiteY0" fmla="*/ 132131 h 315090"/>
                    <a:gd name="connsiteX1" fmla="*/ 1469789 w 1469789"/>
                    <a:gd name="connsiteY1" fmla="*/ 183463 h 315090"/>
                    <a:gd name="connsiteX2" fmla="*/ 811971 w 1469789"/>
                    <a:gd name="connsiteY2" fmla="*/ 183463 h 315090"/>
                    <a:gd name="connsiteX3" fmla="*/ 793239 w 1469789"/>
                    <a:gd name="connsiteY3" fmla="*/ 218869 h 315090"/>
                    <a:gd name="connsiteX4" fmla="*/ 412841 w 1469789"/>
                    <a:gd name="connsiteY4" fmla="*/ 315090 h 315090"/>
                    <a:gd name="connsiteX5" fmla="*/ 0 w 1469789"/>
                    <a:gd name="connsiteY5" fmla="*/ 157545 h 315090"/>
                    <a:gd name="connsiteX6" fmla="*/ 412841 w 1469789"/>
                    <a:gd name="connsiteY6" fmla="*/ 0 h 315090"/>
                    <a:gd name="connsiteX7" fmla="*/ 793239 w 1469789"/>
                    <a:gd name="connsiteY7" fmla="*/ 96221 h 315090"/>
                    <a:gd name="connsiteX8" fmla="*/ 812237 w 1469789"/>
                    <a:gd name="connsiteY8" fmla="*/ 132131 h 315090"/>
                    <a:gd name="connsiteX0" fmla="*/ 1469789 w 1777562"/>
                    <a:gd name="connsiteY0" fmla="*/ 132131 h 315090"/>
                    <a:gd name="connsiteX1" fmla="*/ 1777562 w 1777562"/>
                    <a:gd name="connsiteY1" fmla="*/ 183466 h 315090"/>
                    <a:gd name="connsiteX2" fmla="*/ 811971 w 1777562"/>
                    <a:gd name="connsiteY2" fmla="*/ 183463 h 315090"/>
                    <a:gd name="connsiteX3" fmla="*/ 793239 w 1777562"/>
                    <a:gd name="connsiteY3" fmla="*/ 218869 h 315090"/>
                    <a:gd name="connsiteX4" fmla="*/ 412841 w 1777562"/>
                    <a:gd name="connsiteY4" fmla="*/ 315090 h 315090"/>
                    <a:gd name="connsiteX5" fmla="*/ 0 w 1777562"/>
                    <a:gd name="connsiteY5" fmla="*/ 157545 h 315090"/>
                    <a:gd name="connsiteX6" fmla="*/ 412841 w 1777562"/>
                    <a:gd name="connsiteY6" fmla="*/ 0 h 315090"/>
                    <a:gd name="connsiteX7" fmla="*/ 793239 w 1777562"/>
                    <a:gd name="connsiteY7" fmla="*/ 96221 h 315090"/>
                    <a:gd name="connsiteX8" fmla="*/ 812237 w 1777562"/>
                    <a:gd name="connsiteY8" fmla="*/ 132131 h 315090"/>
                    <a:gd name="connsiteX9" fmla="*/ 1469789 w 1777562"/>
                    <a:gd name="connsiteY9" fmla="*/ 132131 h 315090"/>
                    <a:gd name="connsiteX0" fmla="*/ 1804325 w 1804325"/>
                    <a:gd name="connsiteY0" fmla="*/ 136592 h 315090"/>
                    <a:gd name="connsiteX1" fmla="*/ 1777562 w 1804325"/>
                    <a:gd name="connsiteY1" fmla="*/ 183466 h 315090"/>
                    <a:gd name="connsiteX2" fmla="*/ 811971 w 1804325"/>
                    <a:gd name="connsiteY2" fmla="*/ 183463 h 315090"/>
                    <a:gd name="connsiteX3" fmla="*/ 793239 w 1804325"/>
                    <a:gd name="connsiteY3" fmla="*/ 218869 h 315090"/>
                    <a:gd name="connsiteX4" fmla="*/ 412841 w 1804325"/>
                    <a:gd name="connsiteY4" fmla="*/ 315090 h 315090"/>
                    <a:gd name="connsiteX5" fmla="*/ 0 w 1804325"/>
                    <a:gd name="connsiteY5" fmla="*/ 157545 h 315090"/>
                    <a:gd name="connsiteX6" fmla="*/ 412841 w 1804325"/>
                    <a:gd name="connsiteY6" fmla="*/ 0 h 315090"/>
                    <a:gd name="connsiteX7" fmla="*/ 793239 w 1804325"/>
                    <a:gd name="connsiteY7" fmla="*/ 96221 h 315090"/>
                    <a:gd name="connsiteX8" fmla="*/ 812237 w 1804325"/>
                    <a:gd name="connsiteY8" fmla="*/ 132131 h 315090"/>
                    <a:gd name="connsiteX9" fmla="*/ 1804325 w 1804325"/>
                    <a:gd name="connsiteY9" fmla="*/ 136592 h 315090"/>
                    <a:gd name="connsiteX0" fmla="*/ 1804325 w 1804325"/>
                    <a:gd name="connsiteY0" fmla="*/ 136592 h 315090"/>
                    <a:gd name="connsiteX1" fmla="*/ 1794323 w 1804325"/>
                    <a:gd name="connsiteY1" fmla="*/ 157979 h 315090"/>
                    <a:gd name="connsiteX2" fmla="*/ 1777562 w 1804325"/>
                    <a:gd name="connsiteY2" fmla="*/ 183466 h 315090"/>
                    <a:gd name="connsiteX3" fmla="*/ 811971 w 1804325"/>
                    <a:gd name="connsiteY3" fmla="*/ 183463 h 315090"/>
                    <a:gd name="connsiteX4" fmla="*/ 793239 w 1804325"/>
                    <a:gd name="connsiteY4" fmla="*/ 218869 h 315090"/>
                    <a:gd name="connsiteX5" fmla="*/ 412841 w 1804325"/>
                    <a:gd name="connsiteY5" fmla="*/ 315090 h 315090"/>
                    <a:gd name="connsiteX6" fmla="*/ 0 w 1804325"/>
                    <a:gd name="connsiteY6" fmla="*/ 157545 h 315090"/>
                    <a:gd name="connsiteX7" fmla="*/ 412841 w 1804325"/>
                    <a:gd name="connsiteY7" fmla="*/ 0 h 315090"/>
                    <a:gd name="connsiteX8" fmla="*/ 793239 w 1804325"/>
                    <a:gd name="connsiteY8" fmla="*/ 96221 h 315090"/>
                    <a:gd name="connsiteX9" fmla="*/ 812237 w 1804325"/>
                    <a:gd name="connsiteY9" fmla="*/ 132131 h 315090"/>
                    <a:gd name="connsiteX10" fmla="*/ 1804325 w 1804325"/>
                    <a:gd name="connsiteY10" fmla="*/ 136592 h 315090"/>
                    <a:gd name="connsiteX0" fmla="*/ 1804325 w 1804325"/>
                    <a:gd name="connsiteY0" fmla="*/ 136592 h 315090"/>
                    <a:gd name="connsiteX1" fmla="*/ 1794323 w 1804325"/>
                    <a:gd name="connsiteY1" fmla="*/ 157979 h 315090"/>
                    <a:gd name="connsiteX2" fmla="*/ 1777562 w 1804325"/>
                    <a:gd name="connsiteY2" fmla="*/ 183466 h 315090"/>
                    <a:gd name="connsiteX3" fmla="*/ 811971 w 1804325"/>
                    <a:gd name="connsiteY3" fmla="*/ 183463 h 315090"/>
                    <a:gd name="connsiteX4" fmla="*/ 793239 w 1804325"/>
                    <a:gd name="connsiteY4" fmla="*/ 218869 h 315090"/>
                    <a:gd name="connsiteX5" fmla="*/ 412841 w 1804325"/>
                    <a:gd name="connsiteY5" fmla="*/ 315090 h 315090"/>
                    <a:gd name="connsiteX6" fmla="*/ 0 w 1804325"/>
                    <a:gd name="connsiteY6" fmla="*/ 157545 h 315090"/>
                    <a:gd name="connsiteX7" fmla="*/ 412841 w 1804325"/>
                    <a:gd name="connsiteY7" fmla="*/ 0 h 315090"/>
                    <a:gd name="connsiteX8" fmla="*/ 793239 w 1804325"/>
                    <a:gd name="connsiteY8" fmla="*/ 96221 h 315090"/>
                    <a:gd name="connsiteX9" fmla="*/ 812237 w 1804325"/>
                    <a:gd name="connsiteY9" fmla="*/ 132131 h 315090"/>
                    <a:gd name="connsiteX10" fmla="*/ 1804325 w 1804325"/>
                    <a:gd name="connsiteY10" fmla="*/ 136592 h 315090"/>
                    <a:gd name="connsiteX0" fmla="*/ 1804325 w 1804325"/>
                    <a:gd name="connsiteY0" fmla="*/ 136592 h 315090"/>
                    <a:gd name="connsiteX1" fmla="*/ 1794323 w 1804325"/>
                    <a:gd name="connsiteY1" fmla="*/ 157979 h 315090"/>
                    <a:gd name="connsiteX2" fmla="*/ 811971 w 1804325"/>
                    <a:gd name="connsiteY2" fmla="*/ 183463 h 315090"/>
                    <a:gd name="connsiteX3" fmla="*/ 793239 w 1804325"/>
                    <a:gd name="connsiteY3" fmla="*/ 218869 h 315090"/>
                    <a:gd name="connsiteX4" fmla="*/ 412841 w 1804325"/>
                    <a:gd name="connsiteY4" fmla="*/ 315090 h 315090"/>
                    <a:gd name="connsiteX5" fmla="*/ 0 w 1804325"/>
                    <a:gd name="connsiteY5" fmla="*/ 157545 h 315090"/>
                    <a:gd name="connsiteX6" fmla="*/ 412841 w 1804325"/>
                    <a:gd name="connsiteY6" fmla="*/ 0 h 315090"/>
                    <a:gd name="connsiteX7" fmla="*/ 793239 w 1804325"/>
                    <a:gd name="connsiteY7" fmla="*/ 96221 h 315090"/>
                    <a:gd name="connsiteX8" fmla="*/ 812237 w 1804325"/>
                    <a:gd name="connsiteY8" fmla="*/ 132131 h 315090"/>
                    <a:gd name="connsiteX9" fmla="*/ 1804325 w 1804325"/>
                    <a:gd name="connsiteY9" fmla="*/ 136592 h 315090"/>
                    <a:gd name="connsiteX0" fmla="*/ 1804325 w 1804325"/>
                    <a:gd name="connsiteY0" fmla="*/ 136592 h 315090"/>
                    <a:gd name="connsiteX1" fmla="*/ 1777654 w 1804325"/>
                    <a:gd name="connsiteY1" fmla="*/ 215132 h 315090"/>
                    <a:gd name="connsiteX2" fmla="*/ 811971 w 1804325"/>
                    <a:gd name="connsiteY2" fmla="*/ 183463 h 315090"/>
                    <a:gd name="connsiteX3" fmla="*/ 793239 w 1804325"/>
                    <a:gd name="connsiteY3" fmla="*/ 218869 h 315090"/>
                    <a:gd name="connsiteX4" fmla="*/ 412841 w 1804325"/>
                    <a:gd name="connsiteY4" fmla="*/ 315090 h 315090"/>
                    <a:gd name="connsiteX5" fmla="*/ 0 w 1804325"/>
                    <a:gd name="connsiteY5" fmla="*/ 157545 h 315090"/>
                    <a:gd name="connsiteX6" fmla="*/ 412841 w 1804325"/>
                    <a:gd name="connsiteY6" fmla="*/ 0 h 315090"/>
                    <a:gd name="connsiteX7" fmla="*/ 793239 w 1804325"/>
                    <a:gd name="connsiteY7" fmla="*/ 96221 h 315090"/>
                    <a:gd name="connsiteX8" fmla="*/ 812237 w 1804325"/>
                    <a:gd name="connsiteY8" fmla="*/ 132131 h 315090"/>
                    <a:gd name="connsiteX9" fmla="*/ 1804325 w 1804325"/>
                    <a:gd name="connsiteY9" fmla="*/ 136592 h 315090"/>
                    <a:gd name="connsiteX0" fmla="*/ 1804325 w 1804325"/>
                    <a:gd name="connsiteY0" fmla="*/ 136592 h 500885"/>
                    <a:gd name="connsiteX1" fmla="*/ 1765748 w 1804325"/>
                    <a:gd name="connsiteY1" fmla="*/ 500885 h 500885"/>
                    <a:gd name="connsiteX2" fmla="*/ 811971 w 1804325"/>
                    <a:gd name="connsiteY2" fmla="*/ 183463 h 500885"/>
                    <a:gd name="connsiteX3" fmla="*/ 793239 w 1804325"/>
                    <a:gd name="connsiteY3" fmla="*/ 218869 h 500885"/>
                    <a:gd name="connsiteX4" fmla="*/ 412841 w 1804325"/>
                    <a:gd name="connsiteY4" fmla="*/ 315090 h 500885"/>
                    <a:gd name="connsiteX5" fmla="*/ 0 w 1804325"/>
                    <a:gd name="connsiteY5" fmla="*/ 157545 h 500885"/>
                    <a:gd name="connsiteX6" fmla="*/ 412841 w 1804325"/>
                    <a:gd name="connsiteY6" fmla="*/ 0 h 500885"/>
                    <a:gd name="connsiteX7" fmla="*/ 793239 w 1804325"/>
                    <a:gd name="connsiteY7" fmla="*/ 96221 h 500885"/>
                    <a:gd name="connsiteX8" fmla="*/ 812237 w 1804325"/>
                    <a:gd name="connsiteY8" fmla="*/ 132131 h 500885"/>
                    <a:gd name="connsiteX9" fmla="*/ 1804325 w 1804325"/>
                    <a:gd name="connsiteY9" fmla="*/ 136592 h 500885"/>
                    <a:gd name="connsiteX0" fmla="*/ 1765748 w 1895765"/>
                    <a:gd name="connsiteY0" fmla="*/ 500885 h 500885"/>
                    <a:gd name="connsiteX1" fmla="*/ 811971 w 1895765"/>
                    <a:gd name="connsiteY1" fmla="*/ 183463 h 500885"/>
                    <a:gd name="connsiteX2" fmla="*/ 793239 w 1895765"/>
                    <a:gd name="connsiteY2" fmla="*/ 218869 h 500885"/>
                    <a:gd name="connsiteX3" fmla="*/ 412841 w 1895765"/>
                    <a:gd name="connsiteY3" fmla="*/ 315090 h 500885"/>
                    <a:gd name="connsiteX4" fmla="*/ 0 w 1895765"/>
                    <a:gd name="connsiteY4" fmla="*/ 157545 h 500885"/>
                    <a:gd name="connsiteX5" fmla="*/ 412841 w 1895765"/>
                    <a:gd name="connsiteY5" fmla="*/ 0 h 500885"/>
                    <a:gd name="connsiteX6" fmla="*/ 793239 w 1895765"/>
                    <a:gd name="connsiteY6" fmla="*/ 96221 h 500885"/>
                    <a:gd name="connsiteX7" fmla="*/ 812237 w 1895765"/>
                    <a:gd name="connsiteY7" fmla="*/ 132131 h 500885"/>
                    <a:gd name="connsiteX8" fmla="*/ 1895765 w 1895765"/>
                    <a:gd name="connsiteY8" fmla="*/ 228032 h 500885"/>
                    <a:gd name="connsiteX0" fmla="*/ 1765748 w 1819565"/>
                    <a:gd name="connsiteY0" fmla="*/ 500885 h 500885"/>
                    <a:gd name="connsiteX1" fmla="*/ 811971 w 1819565"/>
                    <a:gd name="connsiteY1" fmla="*/ 183463 h 500885"/>
                    <a:gd name="connsiteX2" fmla="*/ 793239 w 1819565"/>
                    <a:gd name="connsiteY2" fmla="*/ 218869 h 500885"/>
                    <a:gd name="connsiteX3" fmla="*/ 412841 w 1819565"/>
                    <a:gd name="connsiteY3" fmla="*/ 315090 h 500885"/>
                    <a:gd name="connsiteX4" fmla="*/ 0 w 1819565"/>
                    <a:gd name="connsiteY4" fmla="*/ 157545 h 500885"/>
                    <a:gd name="connsiteX5" fmla="*/ 412841 w 1819565"/>
                    <a:gd name="connsiteY5" fmla="*/ 0 h 500885"/>
                    <a:gd name="connsiteX6" fmla="*/ 793239 w 1819565"/>
                    <a:gd name="connsiteY6" fmla="*/ 96221 h 500885"/>
                    <a:gd name="connsiteX7" fmla="*/ 812237 w 1819565"/>
                    <a:gd name="connsiteY7" fmla="*/ 132131 h 500885"/>
                    <a:gd name="connsiteX8" fmla="*/ 1819565 w 1819565"/>
                    <a:gd name="connsiteY8" fmla="*/ 123257 h 500885"/>
                    <a:gd name="connsiteX0" fmla="*/ 1830042 w 1830042"/>
                    <a:gd name="connsiteY0" fmla="*/ 186560 h 315090"/>
                    <a:gd name="connsiteX1" fmla="*/ 811971 w 1830042"/>
                    <a:gd name="connsiteY1" fmla="*/ 183463 h 315090"/>
                    <a:gd name="connsiteX2" fmla="*/ 793239 w 1830042"/>
                    <a:gd name="connsiteY2" fmla="*/ 218869 h 315090"/>
                    <a:gd name="connsiteX3" fmla="*/ 412841 w 1830042"/>
                    <a:gd name="connsiteY3" fmla="*/ 315090 h 315090"/>
                    <a:gd name="connsiteX4" fmla="*/ 0 w 1830042"/>
                    <a:gd name="connsiteY4" fmla="*/ 157545 h 315090"/>
                    <a:gd name="connsiteX5" fmla="*/ 412841 w 1830042"/>
                    <a:gd name="connsiteY5" fmla="*/ 0 h 315090"/>
                    <a:gd name="connsiteX6" fmla="*/ 793239 w 1830042"/>
                    <a:gd name="connsiteY6" fmla="*/ 96221 h 315090"/>
                    <a:gd name="connsiteX7" fmla="*/ 812237 w 1830042"/>
                    <a:gd name="connsiteY7" fmla="*/ 132131 h 315090"/>
                    <a:gd name="connsiteX8" fmla="*/ 1819565 w 1830042"/>
                    <a:gd name="connsiteY8" fmla="*/ 123257 h 315090"/>
                    <a:gd name="connsiteX0" fmla="*/ 1813373 w 1819565"/>
                    <a:gd name="connsiteY0" fmla="*/ 184178 h 315090"/>
                    <a:gd name="connsiteX1" fmla="*/ 811971 w 1819565"/>
                    <a:gd name="connsiteY1" fmla="*/ 183463 h 315090"/>
                    <a:gd name="connsiteX2" fmla="*/ 793239 w 1819565"/>
                    <a:gd name="connsiteY2" fmla="*/ 218869 h 315090"/>
                    <a:gd name="connsiteX3" fmla="*/ 412841 w 1819565"/>
                    <a:gd name="connsiteY3" fmla="*/ 315090 h 315090"/>
                    <a:gd name="connsiteX4" fmla="*/ 0 w 1819565"/>
                    <a:gd name="connsiteY4" fmla="*/ 157545 h 315090"/>
                    <a:gd name="connsiteX5" fmla="*/ 412841 w 1819565"/>
                    <a:gd name="connsiteY5" fmla="*/ 0 h 315090"/>
                    <a:gd name="connsiteX6" fmla="*/ 793239 w 1819565"/>
                    <a:gd name="connsiteY6" fmla="*/ 96221 h 315090"/>
                    <a:gd name="connsiteX7" fmla="*/ 812237 w 1819565"/>
                    <a:gd name="connsiteY7" fmla="*/ 132131 h 315090"/>
                    <a:gd name="connsiteX8" fmla="*/ 1819565 w 1819565"/>
                    <a:gd name="connsiteY8" fmla="*/ 123257 h 315090"/>
                    <a:gd name="connsiteX0" fmla="*/ 1765748 w 1819565"/>
                    <a:gd name="connsiteY0" fmla="*/ 188944 h 315090"/>
                    <a:gd name="connsiteX1" fmla="*/ 811971 w 1819565"/>
                    <a:gd name="connsiteY1" fmla="*/ 183463 h 315090"/>
                    <a:gd name="connsiteX2" fmla="*/ 793239 w 1819565"/>
                    <a:gd name="connsiteY2" fmla="*/ 218869 h 315090"/>
                    <a:gd name="connsiteX3" fmla="*/ 412841 w 1819565"/>
                    <a:gd name="connsiteY3" fmla="*/ 315090 h 315090"/>
                    <a:gd name="connsiteX4" fmla="*/ 0 w 1819565"/>
                    <a:gd name="connsiteY4" fmla="*/ 157545 h 315090"/>
                    <a:gd name="connsiteX5" fmla="*/ 412841 w 1819565"/>
                    <a:gd name="connsiteY5" fmla="*/ 0 h 315090"/>
                    <a:gd name="connsiteX6" fmla="*/ 793239 w 1819565"/>
                    <a:gd name="connsiteY6" fmla="*/ 96221 h 315090"/>
                    <a:gd name="connsiteX7" fmla="*/ 812237 w 1819565"/>
                    <a:gd name="connsiteY7" fmla="*/ 132131 h 315090"/>
                    <a:gd name="connsiteX8" fmla="*/ 1819565 w 1819565"/>
                    <a:gd name="connsiteY8" fmla="*/ 123257 h 315090"/>
                    <a:gd name="connsiteX0" fmla="*/ 1768129 w 1819565"/>
                    <a:gd name="connsiteY0" fmla="*/ 181803 h 315090"/>
                    <a:gd name="connsiteX1" fmla="*/ 811971 w 1819565"/>
                    <a:gd name="connsiteY1" fmla="*/ 183463 h 315090"/>
                    <a:gd name="connsiteX2" fmla="*/ 793239 w 1819565"/>
                    <a:gd name="connsiteY2" fmla="*/ 218869 h 315090"/>
                    <a:gd name="connsiteX3" fmla="*/ 412841 w 1819565"/>
                    <a:gd name="connsiteY3" fmla="*/ 315090 h 315090"/>
                    <a:gd name="connsiteX4" fmla="*/ 0 w 1819565"/>
                    <a:gd name="connsiteY4" fmla="*/ 157545 h 315090"/>
                    <a:gd name="connsiteX5" fmla="*/ 412841 w 1819565"/>
                    <a:gd name="connsiteY5" fmla="*/ 0 h 315090"/>
                    <a:gd name="connsiteX6" fmla="*/ 793239 w 1819565"/>
                    <a:gd name="connsiteY6" fmla="*/ 96221 h 315090"/>
                    <a:gd name="connsiteX7" fmla="*/ 812237 w 1819565"/>
                    <a:gd name="connsiteY7" fmla="*/ 132131 h 315090"/>
                    <a:gd name="connsiteX8" fmla="*/ 1819565 w 1819565"/>
                    <a:gd name="connsiteY8" fmla="*/ 123257 h 315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19565" h="315090">
                      <a:moveTo>
                        <a:pt x="1768129" y="181803"/>
                      </a:moveTo>
                      <a:lnTo>
                        <a:pt x="811971" y="183463"/>
                      </a:lnTo>
                      <a:lnTo>
                        <a:pt x="793239" y="218869"/>
                      </a:lnTo>
                      <a:cubicBezTo>
                        <a:pt x="730567" y="275414"/>
                        <a:pt x="583846" y="315090"/>
                        <a:pt x="412841" y="315090"/>
                      </a:cubicBezTo>
                      <a:cubicBezTo>
                        <a:pt x="184835" y="315090"/>
                        <a:pt x="0" y="244555"/>
                        <a:pt x="0" y="157545"/>
                      </a:cubicBezTo>
                      <a:cubicBezTo>
                        <a:pt x="0" y="70535"/>
                        <a:pt x="184835" y="0"/>
                        <a:pt x="412841" y="0"/>
                      </a:cubicBezTo>
                      <a:cubicBezTo>
                        <a:pt x="583846" y="0"/>
                        <a:pt x="730567" y="39676"/>
                        <a:pt x="793239" y="96221"/>
                      </a:cubicBezTo>
                      <a:lnTo>
                        <a:pt x="812237" y="132131"/>
                      </a:lnTo>
                      <a:lnTo>
                        <a:pt x="1819565" y="123257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66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09728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A54588A-40DD-411D-8198-C69764DB5EB8}"/>
                  </a:ext>
                </a:extLst>
              </p:cNvPr>
              <p:cNvGrpSpPr/>
              <p:nvPr/>
            </p:nvGrpSpPr>
            <p:grpSpPr>
              <a:xfrm>
                <a:off x="4061402" y="3642102"/>
                <a:ext cx="1392883" cy="1615040"/>
                <a:chOff x="4061402" y="3642102"/>
                <a:chExt cx="1392883" cy="1615040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5A522FFD-9121-431E-9F48-8C0DC063B1B7}"/>
                    </a:ext>
                  </a:extLst>
                </p:cNvPr>
                <p:cNvGrpSpPr/>
                <p:nvPr/>
              </p:nvGrpSpPr>
              <p:grpSpPr>
                <a:xfrm>
                  <a:off x="4061402" y="3642102"/>
                  <a:ext cx="1392883" cy="1612050"/>
                  <a:chOff x="4825799" y="3930543"/>
                  <a:chExt cx="1392883" cy="1612050"/>
                </a:xfrm>
              </p:grpSpPr>
              <p:sp>
                <p:nvSpPr>
                  <p:cNvPr id="23" name="Flowchart: Magnetic Disk 22">
                    <a:extLst>
                      <a:ext uri="{FF2B5EF4-FFF2-40B4-BE49-F238E27FC236}">
                        <a16:creationId xmlns:a16="http://schemas.microsoft.com/office/drawing/2014/main" id="{A886F241-259F-4F69-A267-8570ECD901F2}"/>
                      </a:ext>
                    </a:extLst>
                  </p:cNvPr>
                  <p:cNvSpPr/>
                  <p:nvPr/>
                </p:nvSpPr>
                <p:spPr>
                  <a:xfrm>
                    <a:off x="4825799" y="4781249"/>
                    <a:ext cx="1392883" cy="761344"/>
                  </a:xfrm>
                  <a:prstGeom prst="flowChartMagneticDisk">
                    <a:avLst/>
                  </a:prstGeom>
                  <a:solidFill>
                    <a:srgbClr val="FF99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B1C57081-46DD-4EFE-B860-18463960B9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493949" y="3930543"/>
                    <a:ext cx="0" cy="603254"/>
                  </a:xfrm>
                  <a:prstGeom prst="straightConnector1">
                    <a:avLst/>
                  </a:prstGeom>
                  <a:noFill/>
                  <a:ln w="76200" cap="flat" cmpd="sng" algn="ctr">
                    <a:solidFill>
                      <a:srgbClr val="00CC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25" name="Curved Right Arrow 23">
                    <a:extLst>
                      <a:ext uri="{FF2B5EF4-FFF2-40B4-BE49-F238E27FC236}">
                        <a16:creationId xmlns:a16="http://schemas.microsoft.com/office/drawing/2014/main" id="{BFF00238-B418-4394-8EB4-EC1DBD12EF85}"/>
                      </a:ext>
                    </a:extLst>
                  </p:cNvPr>
                  <p:cNvSpPr/>
                  <p:nvPr/>
                </p:nvSpPr>
                <p:spPr>
                  <a:xfrm flipV="1">
                    <a:off x="5244872" y="4166547"/>
                    <a:ext cx="488642" cy="524766"/>
                  </a:xfrm>
                  <a:prstGeom prst="curvedRightArrow">
                    <a:avLst/>
                  </a:prstGeom>
                  <a:solidFill>
                    <a:srgbClr val="FF00FF"/>
                  </a:solidFill>
                  <a:ln w="12700" cap="flat" cmpd="sng" algn="ctr">
                    <a:solidFill>
                      <a:srgbClr val="7C60C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p:grp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61A4F7BF-21D7-4F6A-808E-613BF1D1FA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724796" y="4122774"/>
                  <a:ext cx="2628" cy="452529"/>
                </a:xfrm>
                <a:prstGeom prst="straightConnector1">
                  <a:avLst/>
                </a:prstGeom>
                <a:noFill/>
                <a:ln w="76200" cap="flat" cmpd="sng" algn="ctr">
                  <a:solidFill>
                    <a:srgbClr val="00CC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C4EEC5DA-D4A0-4D64-B1C9-3E938885F122}"/>
                    </a:ext>
                  </a:extLst>
                </p:cNvPr>
                <p:cNvGrpSpPr/>
                <p:nvPr/>
              </p:nvGrpSpPr>
              <p:grpSpPr>
                <a:xfrm>
                  <a:off x="4061888" y="4697180"/>
                  <a:ext cx="1324537" cy="559962"/>
                  <a:chOff x="4061888" y="4697180"/>
                  <a:chExt cx="1324537" cy="559962"/>
                </a:xfrm>
              </p:grpSpPr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F3C374D9-00C2-427C-A477-DF046DB1EBA8}"/>
                      </a:ext>
                    </a:extLst>
                  </p:cNvPr>
                  <p:cNvSpPr/>
                  <p:nvPr/>
                </p:nvSpPr>
                <p:spPr>
                  <a:xfrm>
                    <a:off x="4698192" y="4827554"/>
                    <a:ext cx="180480" cy="424824"/>
                  </a:xfrm>
                  <a:prstGeom prst="rect">
                    <a:avLst/>
                  </a:prstGeom>
                  <a:solidFill>
                    <a:srgbClr val="F8B61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09728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6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18" name="Parallelogram 17">
                    <a:extLst>
                      <a:ext uri="{FF2B5EF4-FFF2-40B4-BE49-F238E27FC236}">
                        <a16:creationId xmlns:a16="http://schemas.microsoft.com/office/drawing/2014/main" id="{480B0D98-8C36-4B07-B67E-F683E9008CF6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102386" y="4926697"/>
                    <a:ext cx="473072" cy="95006"/>
                  </a:xfrm>
                  <a:prstGeom prst="parallelogram">
                    <a:avLst>
                      <a:gd name="adj" fmla="val 44731"/>
                    </a:avLst>
                  </a:prstGeom>
                  <a:solidFill>
                    <a:srgbClr val="F8B61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09728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6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19" name="Parallelogram 18">
                    <a:extLst>
                      <a:ext uri="{FF2B5EF4-FFF2-40B4-BE49-F238E27FC236}">
                        <a16:creationId xmlns:a16="http://schemas.microsoft.com/office/drawing/2014/main" id="{5929ABB6-D988-431B-A8F4-FC6E1A9B7731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4875337" y="4964880"/>
                    <a:ext cx="455578" cy="110832"/>
                  </a:xfrm>
                  <a:prstGeom prst="parallelogram">
                    <a:avLst>
                      <a:gd name="adj" fmla="val 12699"/>
                    </a:avLst>
                  </a:prstGeom>
                  <a:solidFill>
                    <a:srgbClr val="F8B61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09728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6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20" name="Parallelogram 19">
                    <a:extLst>
                      <a:ext uri="{FF2B5EF4-FFF2-40B4-BE49-F238E27FC236}">
                        <a16:creationId xmlns:a16="http://schemas.microsoft.com/office/drawing/2014/main" id="{CB21449D-D8D0-4D6D-BE0D-1CCEF694ACBE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847962" y="4911106"/>
                    <a:ext cx="481831" cy="53980"/>
                  </a:xfrm>
                  <a:prstGeom prst="parallelogram">
                    <a:avLst>
                      <a:gd name="adj" fmla="val 39513"/>
                    </a:avLst>
                  </a:prstGeom>
                  <a:solidFill>
                    <a:srgbClr val="F8B61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09728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6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21" name="Parallelogram 20">
                    <a:extLst>
                      <a:ext uri="{FF2B5EF4-FFF2-40B4-BE49-F238E27FC236}">
                        <a16:creationId xmlns:a16="http://schemas.microsoft.com/office/drawing/2014/main" id="{BA4496FE-B439-4911-9640-F5714710D324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4042498" y="4947716"/>
                    <a:ext cx="460782" cy="95006"/>
                  </a:xfrm>
                  <a:prstGeom prst="parallelogram">
                    <a:avLst>
                      <a:gd name="adj" fmla="val 22494"/>
                    </a:avLst>
                  </a:prstGeom>
                  <a:solidFill>
                    <a:srgbClr val="F8B61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09728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6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22" name="Parallelogram 21">
                    <a:extLst>
                      <a:ext uri="{FF2B5EF4-FFF2-40B4-BE49-F238E27FC236}">
                        <a16:creationId xmlns:a16="http://schemas.microsoft.com/office/drawing/2014/main" id="{588ED639-0A84-42BB-8800-B8F47E7A102A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4273182" y="4970308"/>
                    <a:ext cx="455579" cy="118090"/>
                  </a:xfrm>
                  <a:prstGeom prst="parallelogram">
                    <a:avLst>
                      <a:gd name="adj" fmla="val 16376"/>
                    </a:avLst>
                  </a:prstGeom>
                  <a:solidFill>
                    <a:srgbClr val="F8B61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09728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6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6E25FBA-0A51-493F-B9FC-AAB602458A8C}"/>
                    </a:ext>
                  </a:extLst>
                </p:cNvPr>
                <p:cNvSpPr txBox="1"/>
                <p:nvPr/>
              </p:nvSpPr>
              <p:spPr>
                <a:xfrm>
                  <a:off x="4397989" y="4548029"/>
                  <a:ext cx="8274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Source</a:t>
                  </a:r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A0FBC4-6A11-4BCD-AA5A-9BC2E8C13F29}"/>
                </a:ext>
              </a:extLst>
            </p:cNvPr>
            <p:cNvSpPr txBox="1"/>
            <p:nvPr/>
          </p:nvSpPr>
          <p:spPr>
            <a:xfrm flipH="1">
              <a:off x="7343415" y="4563803"/>
              <a:ext cx="8039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0972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Squid pickup loop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623FF25-EA82-4292-8C10-83EA299EAB80}"/>
                  </a:ext>
                </a:extLst>
              </p:cNvPr>
              <p:cNvSpPr/>
              <p:nvPr/>
            </p:nvSpPr>
            <p:spPr>
              <a:xfrm>
                <a:off x="6051527" y="1867326"/>
                <a:ext cx="5714000" cy="9471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8 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623FF25-EA82-4292-8C10-83EA299EAB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527" y="1867326"/>
                <a:ext cx="5714000" cy="9471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CA9B4D6-C78D-4437-8DB8-82418567B25C}"/>
                  </a:ext>
                </a:extLst>
              </p:cNvPr>
              <p:cNvSpPr txBox="1"/>
              <p:nvPr/>
            </p:nvSpPr>
            <p:spPr>
              <a:xfrm>
                <a:off x="6561667" y="3345103"/>
                <a:ext cx="4699000" cy="2438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sz="2400" dirty="0"/>
                  <a:t> (Compton wavelength)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=200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𝑒𝑉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  <a:p>
                <a:r>
                  <a:rPr lang="en-US" sz="2400" dirty="0"/>
                  <a:t>Requires source and Helium to be close-by for the effect to be seen (~   human hair)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CA9B4D6-C78D-4437-8DB8-82418567B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667" y="3345103"/>
                <a:ext cx="4699000" cy="2438296"/>
              </a:xfrm>
              <a:prstGeom prst="rect">
                <a:avLst/>
              </a:prstGeom>
              <a:blipFill>
                <a:blip r:embed="rId7"/>
                <a:stretch>
                  <a:fillRect l="-1946" r="-4799" b="-4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01091CED-ACC2-420A-848E-C768723FB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5614" y="6356350"/>
            <a:ext cx="41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653E70-F09B-43F5-B73F-010231A66EE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207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E733B-088C-9F7C-9890-F4943F78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180" y="174018"/>
            <a:ext cx="9905998" cy="708668"/>
          </a:xfrm>
        </p:spPr>
        <p:txBody>
          <a:bodyPr/>
          <a:lstStyle/>
          <a:p>
            <a:r>
              <a:rPr lang="en-US" dirty="0"/>
              <a:t>Today’s talk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4B4C5-1DC3-2C9B-E4C3-83028415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6" name="Summary Zoom 5">
                <a:extLst>
                  <a:ext uri="{FF2B5EF4-FFF2-40B4-BE49-F238E27FC236}">
                    <a16:creationId xmlns:a16="http://schemas.microsoft.com/office/drawing/2014/main" id="{5EC1D520-898F-7E84-93CE-E98B9064B4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51365"/>
                  </p:ext>
                </p:extLst>
              </p:nvPr>
            </p:nvGraphicFramePr>
            <p:xfrm>
              <a:off x="288284" y="1105904"/>
              <a:ext cx="11495314" cy="5510961"/>
            </p:xfrm>
            <a:graphic>
              <a:graphicData uri="http://schemas.microsoft.com/office/powerpoint/2016/summaryzoom">
                <psuz:summaryZm>
                  <psuz:summaryZmObj sectionId="{A1FDD3FA-3DFC-4EF2-A0C2-C1423AD7E216}">
                    <psuz:zmPr id="{36F45AFB-541E-4D39-B1A9-E94FE5D20E92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77774" y="1300605"/>
                          <a:ext cx="5172891" cy="29097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BB2CC34-75C6-48D6-98BF-83A4B996CB87}">
                    <psuz:zmPr id="{13C22034-579C-4DDD-99A9-F73A33BB27B2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44648" y="1300605"/>
                          <a:ext cx="5172891" cy="29097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6" name="Summary Zoom 5">
                <a:extLst>
                  <a:ext uri="{FF2B5EF4-FFF2-40B4-BE49-F238E27FC236}">
                    <a16:creationId xmlns:a16="http://schemas.microsoft.com/office/drawing/2014/main" id="{5EC1D520-898F-7E84-93CE-E98B9064B40D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288284" y="1105904"/>
                <a:ext cx="11495314" cy="5510961"/>
                <a:chOff x="288284" y="1105904"/>
                <a:chExt cx="11495314" cy="5510961"/>
              </a:xfrm>
            </p:grpSpPr>
            <p:pic>
              <p:nvPicPr>
                <p:cNvPr id="3" name="Picture 3">
                  <a:hlinkClick r:id="rId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66058" y="2406509"/>
                  <a:ext cx="5172891" cy="290975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Picture 5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32932" y="2406509"/>
                  <a:ext cx="5172891" cy="290975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4161606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C3C8D2"/>
              </a:clrFrom>
              <a:clrTo>
                <a:srgbClr val="C3C8D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t="-1070" r="2484" b="1460"/>
          <a:stretch/>
        </p:blipFill>
        <p:spPr>
          <a:xfrm>
            <a:off x="763665" y="2421813"/>
            <a:ext cx="4345894" cy="424000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78291" y="1000125"/>
            <a:ext cx="2351583" cy="5686425"/>
            <a:chOff x="607380" y="23148883"/>
            <a:chExt cx="3320610" cy="743662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C3C8D2"/>
                </a:clrFrom>
                <a:clrTo>
                  <a:srgbClr val="C3C8D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85" r="11573" b="11793"/>
            <a:stretch/>
          </p:blipFill>
          <p:spPr>
            <a:xfrm>
              <a:off x="607380" y="23148883"/>
              <a:ext cx="3320610" cy="7436626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1429140" y="27359223"/>
              <a:ext cx="1632379" cy="2258744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49198" y="2117037"/>
            <a:ext cx="3097643" cy="4544779"/>
            <a:chOff x="3763111" y="24677077"/>
            <a:chExt cx="4374102" cy="594359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C3C8D2"/>
                </a:clrFrom>
                <a:clrTo>
                  <a:srgbClr val="C3C8D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6" r="1857" b="1818"/>
            <a:stretch/>
          </p:blipFill>
          <p:spPr>
            <a:xfrm>
              <a:off x="3763111" y="24677077"/>
              <a:ext cx="4374102" cy="5943597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4336470" y="27049172"/>
              <a:ext cx="3060980" cy="3061162"/>
            </a:xfrm>
            <a:prstGeom prst="roundRect">
              <a:avLst/>
            </a:prstGeom>
            <a:noFill/>
            <a:ln w="38100">
              <a:solidFill>
                <a:srgbClr val="33CC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 flipV="1">
            <a:off x="7987621" y="5946719"/>
            <a:ext cx="1250630" cy="435053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181366" y="2421813"/>
            <a:ext cx="1072716" cy="1773020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37104" y="2538346"/>
            <a:ext cx="2479742" cy="1384035"/>
          </a:xfrm>
          <a:prstGeom prst="line">
            <a:avLst/>
          </a:prstGeom>
          <a:ln w="28575">
            <a:solidFill>
              <a:srgbClr val="33CC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345030" y="6280065"/>
            <a:ext cx="2371816" cy="219709"/>
          </a:xfrm>
          <a:prstGeom prst="line">
            <a:avLst/>
          </a:prstGeom>
          <a:ln w="28575">
            <a:solidFill>
              <a:srgbClr val="33CC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19571" y="388672"/>
                <a:ext cx="11334711" cy="769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Times New Roman" panose="02020603050405020304" pitchFamily="18" charset="0"/>
                  </a:rPr>
                  <a:t>Custom </a:t>
                </a:r>
                <a:r>
                  <a:rPr kumimoji="0" lang="en-US" sz="4000" b="0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Times New Roman" panose="02020603050405020304" pitchFamily="18" charset="0"/>
                  </a:rPr>
                  <a:t>cryo</a:t>
                </a:r>
                <a:r>
                  <a:rPr kumimoji="0" lang="en-US" sz="4000" b="0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Times New Roman" panose="02020603050405020304" pitchFamily="18" charset="0"/>
                  </a:rPr>
                  <a:t> design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000" b="0" i="1" u="none" strike="noStrike" kern="1200" cap="all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4000" b="0" i="1" u="none" strike="noStrike" kern="1200" cap="all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kumimoji="0" lang="en-US" sz="4000" b="0" i="1" u="none" strike="noStrike" kern="1200" cap="all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𝑒𝑓𝑓</m:t>
                        </m:r>
                      </m:sub>
                    </m:sSub>
                    <m:r>
                      <a:rPr kumimoji="0" lang="en-US" sz="4000" b="0" i="1" u="none" strike="noStrike" kern="1200" cap="all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kumimoji="0" lang="en-US" sz="4000" b="0" i="1" u="none" strike="noStrike" kern="1200" cap="all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all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en-US" sz="4000" b="0" i="1" u="none" strike="noStrike" kern="1200" cap="all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−21</m:t>
                        </m:r>
                      </m:sup>
                    </m:sSup>
                    <m:r>
                      <a:rPr kumimoji="0" lang="en-US" sz="4000" b="0" i="1" u="none" strike="noStrike" kern="1200" cap="all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𝑇</m:t>
                    </m:r>
                  </m:oMath>
                </a14:m>
                <a:r>
                  <a:rPr kumimoji="0" lang="en-US" sz="4000" b="0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71" y="388672"/>
                <a:ext cx="11334711" cy="769634"/>
              </a:xfrm>
              <a:prstGeom prst="rect">
                <a:avLst/>
              </a:prstGeom>
              <a:blipFill>
                <a:blip r:embed="rId5"/>
                <a:stretch>
                  <a:fillRect l="-1882" t="-12698" b="-26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00DA54E6-1B26-4F2F-A977-4AB0B1820815}"/>
              </a:ext>
            </a:extLst>
          </p:cNvPr>
          <p:cNvSpPr txBox="1"/>
          <p:nvPr/>
        </p:nvSpPr>
        <p:spPr>
          <a:xfrm>
            <a:off x="319572" y="1427748"/>
            <a:ext cx="8063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Motor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5EB36BA-0C73-4C21-A987-EC2C85D65BA7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722756" y="1797080"/>
            <a:ext cx="1812316" cy="1464735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2D83B7B-6E39-4916-93C7-204015B0D208}"/>
              </a:ext>
            </a:extLst>
          </p:cNvPr>
          <p:cNvSpPr txBox="1"/>
          <p:nvPr/>
        </p:nvSpPr>
        <p:spPr>
          <a:xfrm>
            <a:off x="95817" y="4825988"/>
            <a:ext cx="80636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Source mass rotor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6DB79F4-21B0-451C-B8C8-E1AF13024F57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902185" y="5287653"/>
            <a:ext cx="1889823" cy="365932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C35931E-BE3E-4FA6-AE21-295B1E1B301E}"/>
              </a:ext>
            </a:extLst>
          </p:cNvPr>
          <p:cNvSpPr txBox="1"/>
          <p:nvPr/>
        </p:nvSpPr>
        <p:spPr>
          <a:xfrm>
            <a:off x="134535" y="2933200"/>
            <a:ext cx="80636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Block with He-3 gas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7CB9C83-C33A-4365-BEDE-57EAA8209EE2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940903" y="3533365"/>
            <a:ext cx="962960" cy="1587957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0FDE150-808E-435B-9024-911B416181E8}"/>
              </a:ext>
            </a:extLst>
          </p:cNvPr>
          <p:cNvSpPr txBox="1"/>
          <p:nvPr/>
        </p:nvSpPr>
        <p:spPr>
          <a:xfrm>
            <a:off x="2763357" y="1811612"/>
            <a:ext cx="13514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Vacuum can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8F78FB7-317C-4E1E-B520-3EAE5C8F7442}"/>
              </a:ext>
            </a:extLst>
          </p:cNvPr>
          <p:cNvCxnSpPr>
            <a:cxnSpLocks/>
          </p:cNvCxnSpPr>
          <p:nvPr/>
        </p:nvCxnSpPr>
        <p:spPr>
          <a:xfrm>
            <a:off x="3373821" y="2086303"/>
            <a:ext cx="2046583" cy="969656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DAFFA04-E546-424E-BD26-E1114A0C5FFF}"/>
              </a:ext>
            </a:extLst>
          </p:cNvPr>
          <p:cNvSpPr txBox="1"/>
          <p:nvPr/>
        </p:nvSpPr>
        <p:spPr>
          <a:xfrm>
            <a:off x="10302864" y="1394578"/>
            <a:ext cx="135141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Exchange gas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7A1AA3A-1C6B-44FA-9EFF-CC9C35304181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9580730" y="2040909"/>
            <a:ext cx="1397844" cy="1388091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69B10F7-B95C-47CB-8FDA-69C0EEFA5682}"/>
              </a:ext>
            </a:extLst>
          </p:cNvPr>
          <p:cNvSpPr txBox="1"/>
          <p:nvPr/>
        </p:nvSpPr>
        <p:spPr>
          <a:xfrm>
            <a:off x="10587971" y="2887034"/>
            <a:ext cx="13514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Liquid He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7183FA6-6886-4EEB-B678-222E3B583455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9949893" y="3256366"/>
            <a:ext cx="1313788" cy="1711419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F49CE90-2ECC-45A6-92F6-27B7C478F84E}"/>
              </a:ext>
            </a:extLst>
          </p:cNvPr>
          <p:cNvSpPr txBox="1"/>
          <p:nvPr/>
        </p:nvSpPr>
        <p:spPr>
          <a:xfrm>
            <a:off x="10380844" y="4351876"/>
            <a:ext cx="157027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Vacuum+ superinsulation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631F5E5-1ADC-45A4-BAF9-75BF7565C62E}"/>
              </a:ext>
            </a:extLst>
          </p:cNvPr>
          <p:cNvCxnSpPr>
            <a:cxnSpLocks/>
            <a:stCxn id="44" idx="2"/>
          </p:cNvCxnSpPr>
          <p:nvPr/>
        </p:nvCxnSpPr>
        <p:spPr>
          <a:xfrm flipH="1">
            <a:off x="9961618" y="4998207"/>
            <a:ext cx="1204362" cy="143442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871DB-BF94-4182-9FD0-75AFE6E12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5614" y="6356350"/>
            <a:ext cx="41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53E70-F09B-43F5-B73F-010231A66EE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4C35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4C35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36B461-CE05-471C-B80A-A60DBDC8409A}"/>
              </a:ext>
            </a:extLst>
          </p:cNvPr>
          <p:cNvSpPr txBox="1"/>
          <p:nvPr/>
        </p:nvSpPr>
        <p:spPr>
          <a:xfrm>
            <a:off x="4702384" y="1291113"/>
            <a:ext cx="1619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He glass tubes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632C5E-4157-41E9-8AEC-47E4487B1EF4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5512178" y="1660445"/>
            <a:ext cx="1676898" cy="1886796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559971B-8549-48F0-B633-56F68757DFD0}"/>
              </a:ext>
            </a:extLst>
          </p:cNvPr>
          <p:cNvSpPr txBox="1"/>
          <p:nvPr/>
        </p:nvSpPr>
        <p:spPr>
          <a:xfrm>
            <a:off x="3429098" y="2766178"/>
            <a:ext cx="4695397" cy="156966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52C3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Non-magnetic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52C3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Low vibration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52C3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multi-temperature </a:t>
            </a:r>
          </a:p>
        </p:txBody>
      </p:sp>
      <p:pic>
        <p:nvPicPr>
          <p:cNvPr id="3" name="Picture 2" descr="A person with blonde hair&#10;&#10;Description automatically generated">
            <a:extLst>
              <a:ext uri="{FF2B5EF4-FFF2-40B4-BE49-F238E27FC236}">
                <a16:creationId xmlns:a16="http://schemas.microsoft.com/office/drawing/2014/main" id="{E52BE67C-20C7-0BCC-CEAC-EAB44546F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9696" y="4967387"/>
            <a:ext cx="1421584" cy="177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9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41" grpId="0" animBg="1"/>
      <p:bldP spid="44" grpId="0" animBg="1"/>
      <p:bldP spid="31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EEB3-7C7A-5A40-B9BC-B8BEFCCEC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magnetometry at UC DAVIS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910E6-7780-4E02-DB81-118C94FED9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volume magnetically shielded room – undergoing characterization and renovation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BADE1-494D-5F74-D69A-3A14413C2B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50" b="0" i="0" u="none" strike="noStrike" kern="1200" cap="none" spc="0" normalizeH="0" baseline="0" noProof="0" smtClean="0">
                <a:ln>
                  <a:solidFill>
                    <a:prstClr val="white"/>
                  </a:solidFill>
                </a:ln>
                <a:solidFill>
                  <a:srgbClr val="54BCDF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" sz="105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54BCDF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 descr="A person and person working in a room&#10;&#10;Description automatically generated">
            <a:extLst>
              <a:ext uri="{FF2B5EF4-FFF2-40B4-BE49-F238E27FC236}">
                <a16:creationId xmlns:a16="http://schemas.microsoft.com/office/drawing/2014/main" id="{C79819C8-8E3A-240B-DFE5-993EDC8DB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998" y="2461512"/>
            <a:ext cx="5511946" cy="4133959"/>
          </a:xfrm>
          <a:prstGeom prst="rect">
            <a:avLst/>
          </a:prstGeom>
        </p:spPr>
      </p:pic>
      <p:pic>
        <p:nvPicPr>
          <p:cNvPr id="9" name="Picture 8" descr="A graph of a wave&#10;&#10;Description automatically generated">
            <a:extLst>
              <a:ext uri="{FF2B5EF4-FFF2-40B4-BE49-F238E27FC236}">
                <a16:creationId xmlns:a16="http://schemas.microsoft.com/office/drawing/2014/main" id="{B39F6345-C794-FECA-1DC2-29A2B48B1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67" y="2638450"/>
            <a:ext cx="4763447" cy="39570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CB9FAA-402D-7437-1A79-BAAF8AF32990}"/>
              </a:ext>
            </a:extLst>
          </p:cNvPr>
          <p:cNvSpPr/>
          <p:nvPr/>
        </p:nvSpPr>
        <p:spPr>
          <a:xfrm>
            <a:off x="3484254" y="3293574"/>
            <a:ext cx="1573114" cy="741053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First, “dirty” measurement</a:t>
            </a:r>
          </a:p>
        </p:txBody>
      </p:sp>
    </p:spTree>
    <p:extLst>
      <p:ext uri="{BB962C8B-B14F-4D97-AF65-F5344CB8AC3E}">
        <p14:creationId xmlns:p14="http://schemas.microsoft.com/office/powerpoint/2010/main" val="2367991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0BF0E-E8F0-12F0-C333-7939F58A5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5" y="352690"/>
            <a:ext cx="10907396" cy="802295"/>
          </a:xfrm>
        </p:spPr>
        <p:txBody>
          <a:bodyPr>
            <a:normAutofit fontScale="90000"/>
          </a:bodyPr>
          <a:lstStyle/>
          <a:p>
            <a:r>
              <a:rPr lang="en-US" dirty="0"/>
              <a:t>Parts delivered finally after years of covid delays!!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B99D2B-F127-C98C-6D4D-78FAA0A2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200" b="0" i="0" u="none" strike="noStrike" kern="1200" cap="none" spc="0" normalizeH="0" baseline="0" noProof="0" smtClean="0">
                <a:ln w="6350">
                  <a:solidFill>
                    <a:prstClr val="white"/>
                  </a:solidFill>
                </a:ln>
                <a:solidFill>
                  <a:srgbClr val="A262D0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A262D0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0336033-6216-CFDC-928F-1C5C66A58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00360" y="2126421"/>
            <a:ext cx="5201995" cy="390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8F9693D-7882-D34E-80B8-848DE401C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22201" y="2006330"/>
            <a:ext cx="4241268" cy="318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8359805-8859-3729-1D92-A3A86F202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55"/>
          <a:stretch/>
        </p:blipFill>
        <p:spPr bwMode="auto">
          <a:xfrm rot="16200000">
            <a:off x="215096" y="1401091"/>
            <a:ext cx="2771512" cy="292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E5B3DBB-F098-128B-D72C-369FA2203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0" b="22494"/>
          <a:stretch/>
        </p:blipFill>
        <p:spPr bwMode="auto">
          <a:xfrm rot="16200000">
            <a:off x="8133823" y="2815866"/>
            <a:ext cx="5687099" cy="208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in a black shirt&#10;&#10;Description automatically generated">
            <a:extLst>
              <a:ext uri="{FF2B5EF4-FFF2-40B4-BE49-F238E27FC236}">
                <a16:creationId xmlns:a16="http://schemas.microsoft.com/office/drawing/2014/main" id="{ADC64A95-C0BE-7155-5288-B389697B9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851" y="4591003"/>
            <a:ext cx="16002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75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21"/>
          <p:cNvSpPr txBox="1">
            <a:spLocks noGrp="1"/>
          </p:cNvSpPr>
          <p:nvPr>
            <p:ph type="body" idx="1"/>
          </p:nvPr>
        </p:nvSpPr>
        <p:spPr>
          <a:xfrm>
            <a:off x="415600" y="1405867"/>
            <a:ext cx="11360800" cy="516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Clr>
                <a:srgbClr val="FFFFFF"/>
              </a:buClr>
            </a:pPr>
            <a:r>
              <a:rPr lang="en" dirty="0">
                <a:solidFill>
                  <a:srgbClr val="FFFFFF"/>
                </a:solidFill>
              </a:rPr>
              <a:t>The ARIADNE experiment would set a world leading limit on spin-dependent forces</a:t>
            </a:r>
            <a:endParaRPr dirty="0">
              <a:solidFill>
                <a:srgbClr val="FFFFFF"/>
              </a:solidFill>
            </a:endParaRPr>
          </a:p>
          <a:p>
            <a:pPr>
              <a:buClr>
                <a:srgbClr val="FFFFFF"/>
              </a:buClr>
            </a:pPr>
            <a:r>
              <a:rPr lang="en" dirty="0">
                <a:solidFill>
                  <a:srgbClr val="FFFFFF"/>
                </a:solidFill>
              </a:rPr>
              <a:t>Parameter space explored would be a compliment to other axion searches in the field</a:t>
            </a:r>
            <a:endParaRPr dirty="0">
              <a:solidFill>
                <a:srgbClr val="FFFFFF"/>
              </a:solidFill>
            </a:endParaRPr>
          </a:p>
          <a:p>
            <a:pPr>
              <a:buClr>
                <a:srgbClr val="FFFFFF"/>
              </a:buClr>
            </a:pPr>
            <a:r>
              <a:rPr lang="en" dirty="0">
                <a:solidFill>
                  <a:srgbClr val="FFFFFF"/>
                </a:solidFill>
              </a:rPr>
              <a:t>Only experiment with projected sensitivity to a locally produced axion</a:t>
            </a:r>
          </a:p>
          <a:p>
            <a:pPr>
              <a:buClr>
                <a:srgbClr val="FFFFFF"/>
              </a:buClr>
            </a:pPr>
            <a:r>
              <a:rPr lang="en-US" dirty="0">
                <a:solidFill>
                  <a:srgbClr val="FFFFFF"/>
                </a:solidFill>
              </a:rPr>
              <a:t>Implementation requires a lot of cutting-edge systems coming together</a:t>
            </a:r>
            <a:endParaRPr dirty="0">
              <a:solidFill>
                <a:srgbClr val="FFFFFF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endParaRPr dirty="0">
              <a:solidFill>
                <a:srgbClr val="FFFFFF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0B619F-F085-4E99-B10B-6C74297E5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projection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D94E98-6A42-55D8-27F5-92C0B649AD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7B602AE-5F05-4F83-8D0D-EE20FB225C53}"/>
              </a:ext>
            </a:extLst>
          </p:cNvPr>
          <p:cNvGrpSpPr/>
          <p:nvPr/>
        </p:nvGrpSpPr>
        <p:grpSpPr>
          <a:xfrm>
            <a:off x="163789" y="54261"/>
            <a:ext cx="11723411" cy="6773031"/>
            <a:chOff x="2963236" y="650610"/>
            <a:chExt cx="8977957" cy="5050101"/>
          </a:xfrm>
        </p:grpSpPr>
        <p:pic>
          <p:nvPicPr>
            <p:cNvPr id="8" name="Picture 7" descr="A picture containing laser&#10;&#10;Description automatically generated">
              <a:extLst>
                <a:ext uri="{FF2B5EF4-FFF2-40B4-BE49-F238E27FC236}">
                  <a16:creationId xmlns:a16="http://schemas.microsoft.com/office/drawing/2014/main" id="{481B8E6C-65A3-4EF9-B6EE-0E982B804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63236" y="650610"/>
              <a:ext cx="8977957" cy="50501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F648EE-5056-4185-8527-06B1AFE6BE9C}"/>
                </a:ext>
              </a:extLst>
            </p:cNvPr>
            <p:cNvSpPr txBox="1"/>
            <p:nvPr/>
          </p:nvSpPr>
          <p:spPr>
            <a:xfrm>
              <a:off x="11239220" y="5355275"/>
              <a:ext cx="55389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PBS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58CBF17E-CA4B-4DCD-A217-6C5A1C558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C23021-D2F5-43FF-9EEC-2DC1F955D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C812971-3720-3448-11A4-22F2E393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233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475BB-EA28-46F5-BCBD-5081A0436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05" y="652148"/>
            <a:ext cx="4024741" cy="1681149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DM TELEVISION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739996-DF05-6097-ADA0-787F0527B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 descr="Vintage yellow TV on top of a wood plank with blue background">
            <a:extLst>
              <a:ext uri="{FF2B5EF4-FFF2-40B4-BE49-F238E27FC236}">
                <a16:creationId xmlns:a16="http://schemas.microsoft.com/office/drawing/2014/main" id="{B0A1EA6E-2306-3232-E508-AFE5A08673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60" r="25418" b="17990"/>
          <a:stretch/>
        </p:blipFill>
        <p:spPr>
          <a:xfrm>
            <a:off x="6488104" y="794931"/>
            <a:ext cx="5022308" cy="56242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58CDDA1-2E16-430F-2AE1-4958277A2DC2}"/>
              </a:ext>
            </a:extLst>
          </p:cNvPr>
          <p:cNvGrpSpPr>
            <a:grpSpLocks noChangeAspect="1"/>
          </p:cNvGrpSpPr>
          <p:nvPr/>
        </p:nvGrpSpPr>
        <p:grpSpPr>
          <a:xfrm rot="2686458">
            <a:off x="6811448" y="627270"/>
            <a:ext cx="4491906" cy="2662099"/>
            <a:chOff x="4524760" y="1958514"/>
            <a:chExt cx="6857994" cy="40643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6AC1FA-2A02-E663-2498-2C311DE8A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06" b="97548" l="4138" r="93563">
                          <a14:foregroundMark x1="15287" y1="6948" x2="15287" y2="6948"/>
                          <a14:foregroundMark x1="12299" y1="3406" x2="12299" y2="3406"/>
                          <a14:foregroundMark x1="4138" y1="6199" x2="4138" y2="6199"/>
                          <a14:foregroundMark x1="93793" y1="47616" x2="93563" y2="47343"/>
                          <a14:foregroundMark x1="14138" y1="93188" x2="14138" y2="93188"/>
                          <a14:foregroundMark x1="13448" y1="97548" x2="13448" y2="97548"/>
                          <a14:foregroundMark x1="88966" y1="46662" x2="88966" y2="46662"/>
                          <a14:foregroundMark x1="88851" y1="47207" x2="88851" y2="47207"/>
                          <a14:foregroundMark x1="90345" y1="47343" x2="90345" y2="47343"/>
                          <a14:foregroundMark x1="90345" y1="52248" x2="90345" y2="522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0000">
              <a:off x="5921587" y="561687"/>
              <a:ext cx="4064340" cy="6857994"/>
            </a:xfrm>
            <a:custGeom>
              <a:avLst/>
              <a:gdLst>
                <a:gd name="connsiteX0" fmla="*/ 0 w 4064345"/>
                <a:gd name="connsiteY0" fmla="*/ 6858000 h 6858000"/>
                <a:gd name="connsiteX1" fmla="*/ 0 w 4064345"/>
                <a:gd name="connsiteY1" fmla="*/ 0 h 6858000"/>
                <a:gd name="connsiteX2" fmla="*/ 1097049 w 4064345"/>
                <a:gd name="connsiteY2" fmla="*/ 0 h 6858000"/>
                <a:gd name="connsiteX3" fmla="*/ 4064345 w 4064345"/>
                <a:gd name="connsiteY3" fmla="*/ 2967296 h 6858000"/>
                <a:gd name="connsiteX4" fmla="*/ 4064345 w 4064345"/>
                <a:gd name="connsiteY4" fmla="*/ 3890704 h 6858000"/>
                <a:gd name="connsiteX5" fmla="*/ 1097049 w 4064345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4345" h="6858000">
                  <a:moveTo>
                    <a:pt x="0" y="6858000"/>
                  </a:moveTo>
                  <a:lnTo>
                    <a:pt x="0" y="0"/>
                  </a:lnTo>
                  <a:lnTo>
                    <a:pt x="1097049" y="0"/>
                  </a:lnTo>
                  <a:lnTo>
                    <a:pt x="4064345" y="2967296"/>
                  </a:lnTo>
                  <a:lnTo>
                    <a:pt x="4064345" y="3890704"/>
                  </a:lnTo>
                  <a:lnTo>
                    <a:pt x="1097049" y="6858000"/>
                  </a:lnTo>
                  <a:close/>
                </a:path>
              </a:pathLst>
            </a:custGeom>
            <a:noFill/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C02D1E0-37F1-E9E5-9CE3-4747F3BB19AD}"/>
                </a:ext>
              </a:extLst>
            </p:cNvPr>
            <p:cNvSpPr/>
            <p:nvPr/>
          </p:nvSpPr>
          <p:spPr>
            <a:xfrm>
              <a:off x="8886509" y="4610101"/>
              <a:ext cx="179614" cy="171450"/>
            </a:xfrm>
            <a:prstGeom prst="ellipse">
              <a:avLst/>
            </a:prstGeom>
            <a:solidFill>
              <a:srgbClr val="00FFFF"/>
            </a:solidFill>
            <a:ln w="12700" cap="flat" cmpd="sng" algn="ctr">
              <a:solidFill>
                <a:srgbClr val="33CC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11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D5E59D9-F7AB-DACA-485C-BC7246674746}"/>
                </a:ext>
              </a:extLst>
            </p:cNvPr>
            <p:cNvSpPr/>
            <p:nvPr/>
          </p:nvSpPr>
          <p:spPr>
            <a:xfrm>
              <a:off x="8631430" y="4905378"/>
              <a:ext cx="179614" cy="171450"/>
            </a:xfrm>
            <a:prstGeom prst="ellipse">
              <a:avLst/>
            </a:prstGeom>
            <a:solidFill>
              <a:srgbClr val="00FFFF"/>
            </a:solidFill>
            <a:ln w="12700" cap="flat" cmpd="sng" algn="ctr">
              <a:solidFill>
                <a:srgbClr val="33CC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11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85A4E5-E49E-6547-8A6D-1BDEFA6D44A7}"/>
              </a:ext>
            </a:extLst>
          </p:cNvPr>
          <p:cNvSpPr txBox="1"/>
          <p:nvPr/>
        </p:nvSpPr>
        <p:spPr>
          <a:xfrm>
            <a:off x="681588" y="2576538"/>
            <a:ext cx="43408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</a:rPr>
              <a:t>D</a:t>
            </a:r>
            <a:r>
              <a:rPr lang="en-US" sz="4000" dirty="0">
                <a:solidFill>
                  <a:srgbClr val="9BCDD1"/>
                </a:solidFill>
              </a:rPr>
              <a:t>ark </a:t>
            </a:r>
            <a:r>
              <a:rPr lang="en-US" sz="4000" dirty="0">
                <a:solidFill>
                  <a:srgbClr val="00B0F0"/>
                </a:solidFill>
              </a:rPr>
              <a:t>M</a:t>
            </a:r>
            <a:r>
              <a:rPr lang="en-US" sz="4000" dirty="0">
                <a:solidFill>
                  <a:srgbClr val="9BCDD1"/>
                </a:solidFill>
              </a:rPr>
              <a:t>atter </a:t>
            </a:r>
            <a:r>
              <a:rPr lang="en-US" sz="4000" dirty="0" err="1">
                <a:solidFill>
                  <a:srgbClr val="00B0F0"/>
                </a:solidFill>
              </a:rPr>
              <a:t>TE</a:t>
            </a:r>
            <a:r>
              <a:rPr lang="en-US" sz="4000" dirty="0" err="1">
                <a:solidFill>
                  <a:srgbClr val="9BCDD1"/>
                </a:solidFill>
              </a:rPr>
              <a:t>sts</a:t>
            </a:r>
            <a:r>
              <a:rPr lang="en-US" sz="4000" dirty="0">
                <a:solidFill>
                  <a:srgbClr val="9BCDD1"/>
                </a:solidFill>
              </a:rPr>
              <a:t> using </a:t>
            </a:r>
            <a:r>
              <a:rPr lang="en-US" sz="4000" dirty="0" err="1">
                <a:solidFill>
                  <a:srgbClr val="00B0F0"/>
                </a:solidFill>
              </a:rPr>
              <a:t>LEVI</a:t>
            </a:r>
            <a:r>
              <a:rPr lang="en-US" sz="4000" dirty="0" err="1">
                <a:solidFill>
                  <a:srgbClr val="9BCDD1"/>
                </a:solidFill>
              </a:rPr>
              <a:t>tated</a:t>
            </a:r>
            <a:r>
              <a:rPr lang="en-US" sz="4000" dirty="0">
                <a:solidFill>
                  <a:srgbClr val="9BCDD1"/>
                </a:solidFill>
              </a:rPr>
              <a:t> </a:t>
            </a:r>
            <a:r>
              <a:rPr lang="en-US" sz="4000" dirty="0">
                <a:solidFill>
                  <a:srgbClr val="00B0F0"/>
                </a:solidFill>
              </a:rPr>
              <a:t>S</a:t>
            </a:r>
            <a:r>
              <a:rPr lang="en-US" sz="4000" dirty="0">
                <a:solidFill>
                  <a:srgbClr val="9BCDD1"/>
                </a:solidFill>
              </a:rPr>
              <a:t>ensor </a:t>
            </a:r>
            <a:r>
              <a:rPr lang="en-US" sz="4000" dirty="0">
                <a:solidFill>
                  <a:srgbClr val="00B0F0"/>
                </a:solidFill>
              </a:rPr>
              <a:t>I</a:t>
            </a:r>
            <a:r>
              <a:rPr lang="en-US" sz="4000" dirty="0">
                <a:solidFill>
                  <a:srgbClr val="9BCDD1"/>
                </a:solidFill>
              </a:rPr>
              <a:t>nterferometer </a:t>
            </a:r>
            <a:r>
              <a:rPr lang="en-US" sz="4000" dirty="0">
                <a:solidFill>
                  <a:srgbClr val="00B0F0"/>
                </a:solidFill>
              </a:rPr>
              <a:t>O</a:t>
            </a:r>
            <a:r>
              <a:rPr lang="en-US" sz="4000" dirty="0">
                <a:solidFill>
                  <a:srgbClr val="9BCDD1"/>
                </a:solidFill>
              </a:rPr>
              <a:t>bservatory </a:t>
            </a:r>
            <a:r>
              <a:rPr lang="en-US" sz="4000" dirty="0">
                <a:solidFill>
                  <a:srgbClr val="00B0F0"/>
                </a:solidFill>
              </a:rPr>
              <a:t>N</a:t>
            </a:r>
            <a:r>
              <a:rPr lang="en-US" sz="4000" dirty="0">
                <a:solidFill>
                  <a:srgbClr val="9BCDD1"/>
                </a:solidFill>
              </a:rPr>
              <a:t>etwork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54AD22-C240-52F6-AABA-8C03E77F5D5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426" t="3865" r="2384" b="3614"/>
          <a:stretch/>
        </p:blipFill>
        <p:spPr>
          <a:xfrm>
            <a:off x="7468352" y="3517962"/>
            <a:ext cx="2599058" cy="1873845"/>
          </a:xfrm>
          <a:prstGeom prst="roundRect">
            <a:avLst>
              <a:gd name="adj" fmla="val 4432"/>
            </a:avLst>
          </a:prstGeom>
        </p:spPr>
      </p:pic>
    </p:spTree>
    <p:extLst>
      <p:ext uri="{BB962C8B-B14F-4D97-AF65-F5344CB8AC3E}">
        <p14:creationId xmlns:p14="http://schemas.microsoft.com/office/powerpoint/2010/main" val="1430383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DF1B15C-D17F-43E3-9988-2FB70B701D3A}"/>
              </a:ext>
            </a:extLst>
          </p:cNvPr>
          <p:cNvGrpSpPr>
            <a:grpSpLocks noChangeAspect="1"/>
          </p:cNvGrpSpPr>
          <p:nvPr/>
        </p:nvGrpSpPr>
        <p:grpSpPr>
          <a:xfrm>
            <a:off x="6034960" y="2205604"/>
            <a:ext cx="7842636" cy="4754880"/>
            <a:chOff x="4524762" y="1864954"/>
            <a:chExt cx="6857998" cy="41579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B7965B-2A4A-4B17-9627-B9725DD31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0000">
              <a:off x="5921588" y="561691"/>
              <a:ext cx="4064345" cy="6857998"/>
            </a:xfrm>
            <a:custGeom>
              <a:avLst/>
              <a:gdLst>
                <a:gd name="connsiteX0" fmla="*/ 0 w 4064345"/>
                <a:gd name="connsiteY0" fmla="*/ 6858000 h 6858000"/>
                <a:gd name="connsiteX1" fmla="*/ 0 w 4064345"/>
                <a:gd name="connsiteY1" fmla="*/ 0 h 6858000"/>
                <a:gd name="connsiteX2" fmla="*/ 1097049 w 4064345"/>
                <a:gd name="connsiteY2" fmla="*/ 0 h 6858000"/>
                <a:gd name="connsiteX3" fmla="*/ 4064345 w 4064345"/>
                <a:gd name="connsiteY3" fmla="*/ 2967296 h 6858000"/>
                <a:gd name="connsiteX4" fmla="*/ 4064345 w 4064345"/>
                <a:gd name="connsiteY4" fmla="*/ 3890704 h 6858000"/>
                <a:gd name="connsiteX5" fmla="*/ 1097049 w 4064345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4345" h="6858000">
                  <a:moveTo>
                    <a:pt x="0" y="6858000"/>
                  </a:moveTo>
                  <a:lnTo>
                    <a:pt x="0" y="0"/>
                  </a:lnTo>
                  <a:lnTo>
                    <a:pt x="1097049" y="0"/>
                  </a:lnTo>
                  <a:lnTo>
                    <a:pt x="4064345" y="2967296"/>
                  </a:lnTo>
                  <a:lnTo>
                    <a:pt x="4064345" y="3890704"/>
                  </a:lnTo>
                  <a:lnTo>
                    <a:pt x="1097049" y="6858000"/>
                  </a:lnTo>
                  <a:close/>
                </a:path>
              </a:pathLst>
            </a:custGeom>
            <a:noFill/>
          </p:spPr>
        </p:pic>
        <p:pic>
          <p:nvPicPr>
            <p:cNvPr id="10" name="Picture 9" descr="&lt;strong&gt;Guitar&lt;/strong&gt; | Free Stock Photo | Illustration of an electric ...">
              <a:extLst>
                <a:ext uri="{FF2B5EF4-FFF2-40B4-BE49-F238E27FC236}">
                  <a16:creationId xmlns:a16="http://schemas.microsoft.com/office/drawing/2014/main" id="{1D0BB274-37D6-4F44-8EAC-6095D80B2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C9492C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13164">
              <a:off x="7603737" y="2470187"/>
              <a:ext cx="2565548" cy="1355081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E73FD66-95E7-443F-A362-213ED070BE9D}"/>
                </a:ext>
              </a:extLst>
            </p:cNvPr>
            <p:cNvSpPr/>
            <p:nvPr/>
          </p:nvSpPr>
          <p:spPr>
            <a:xfrm>
              <a:off x="8886511" y="4610103"/>
              <a:ext cx="179614" cy="171450"/>
            </a:xfrm>
            <a:prstGeom prst="ellipse">
              <a:avLst/>
            </a:prstGeom>
            <a:solidFill>
              <a:srgbClr val="00FFFF"/>
            </a:solidFill>
            <a:ln w="12700" cap="flat" cmpd="sng" algn="ctr">
              <a:solidFill>
                <a:srgbClr val="33CC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11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8A420EE-189A-4E55-ADBE-9F01D859668A}"/>
                </a:ext>
              </a:extLst>
            </p:cNvPr>
            <p:cNvSpPr/>
            <p:nvPr/>
          </p:nvSpPr>
          <p:spPr>
            <a:xfrm>
              <a:off x="8631430" y="4905378"/>
              <a:ext cx="179614" cy="171450"/>
            </a:xfrm>
            <a:prstGeom prst="ellipse">
              <a:avLst/>
            </a:prstGeom>
            <a:solidFill>
              <a:srgbClr val="00FFFF"/>
            </a:solidFill>
            <a:ln w="12700" cap="flat" cmpd="sng" algn="ctr">
              <a:solidFill>
                <a:srgbClr val="33CC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11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7D6E71-EEAE-4F39-937C-5F4D91BE1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265" y="194629"/>
            <a:ext cx="9905998" cy="596327"/>
          </a:xfrm>
        </p:spPr>
        <p:txBody>
          <a:bodyPr/>
          <a:lstStyle/>
          <a:p>
            <a:r>
              <a:rPr lang="en-US" dirty="0"/>
              <a:t>Levitated sensor detector for dark matter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800ADE-9C35-4C4D-95E8-2F1A24528A73}"/>
              </a:ext>
            </a:extLst>
          </p:cNvPr>
          <p:cNvSpPr/>
          <p:nvPr/>
        </p:nvSpPr>
        <p:spPr>
          <a:xfrm>
            <a:off x="247159" y="5772102"/>
            <a:ext cx="3687732" cy="923330"/>
          </a:xfrm>
          <a:prstGeom prst="rect">
            <a:avLst/>
          </a:prstGeom>
          <a:ln>
            <a:solidFill>
              <a:srgbClr val="00FFFF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FFFF"/>
                </a:solidFill>
              </a:rPr>
              <a:t>Searching for new physics with a levitated-sensor-based GW detector</a:t>
            </a:r>
          </a:p>
          <a:p>
            <a:r>
              <a:rPr lang="en-US" sz="1800" dirty="0">
                <a:solidFill>
                  <a:srgbClr val="65FFFF"/>
                </a:solidFill>
              </a:rPr>
              <a:t>Aggarwal et al PRL 128, 111101</a:t>
            </a:r>
            <a:endParaRPr lang="en-US" dirty="0">
              <a:solidFill>
                <a:srgbClr val="00FFFF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DA60DF2-212A-19C2-B142-F57606A4727D}"/>
              </a:ext>
            </a:extLst>
          </p:cNvPr>
          <p:cNvCxnSpPr>
            <a:cxnSpLocks/>
          </p:cNvCxnSpPr>
          <p:nvPr/>
        </p:nvCxnSpPr>
        <p:spPr>
          <a:xfrm flipV="1">
            <a:off x="6177455" y="6291072"/>
            <a:ext cx="4063825" cy="65111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A452508-F51B-F4A3-0929-F432F761BE3A}"/>
              </a:ext>
            </a:extLst>
          </p:cNvPr>
          <p:cNvSpPr txBox="1"/>
          <p:nvPr/>
        </p:nvSpPr>
        <p:spPr>
          <a:xfrm>
            <a:off x="7936309" y="5577419"/>
            <a:ext cx="497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bg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1FB4A0F-C3B5-A536-5276-2687F5371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527A8E-6916-8041-2E61-61BF63DADA5B}"/>
              </a:ext>
            </a:extLst>
          </p:cNvPr>
          <p:cNvGrpSpPr/>
          <p:nvPr/>
        </p:nvGrpSpPr>
        <p:grpSpPr>
          <a:xfrm>
            <a:off x="535793" y="1254048"/>
            <a:ext cx="3621799" cy="2471120"/>
            <a:chOff x="382117" y="366335"/>
            <a:chExt cx="10777289" cy="6491665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0276A84E-A80C-72E5-39B2-2337B3CD0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543" y="366335"/>
              <a:ext cx="10497863" cy="649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785BAD16-D36F-B7A0-A9DC-0495F3DA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2733" y="2070633"/>
              <a:ext cx="2970754" cy="374140"/>
            </a:xfrm>
            <a:prstGeom prst="rect">
              <a:avLst/>
            </a:prstGeom>
          </p:spPr>
        </p:pic>
        <p:pic>
          <p:nvPicPr>
            <p:cNvPr id="17" name="Picture 6" descr="UC Davis Logo - University of California, Davis [ucdavis.edu] - PNG Logo  Vector Downloads (SVG, EPS)">
              <a:extLst>
                <a:ext uri="{FF2B5EF4-FFF2-40B4-BE49-F238E27FC236}">
                  <a16:creationId xmlns:a16="http://schemas.microsoft.com/office/drawing/2014/main" id="{E553306E-B0F8-3BA2-B088-C9998ACC1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17" y="2070633"/>
              <a:ext cx="2642284" cy="267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5E74D2D-A713-A73E-E5B4-1CE1853F8262}"/>
              </a:ext>
            </a:extLst>
          </p:cNvPr>
          <p:cNvSpPr txBox="1"/>
          <p:nvPr/>
        </p:nvSpPr>
        <p:spPr>
          <a:xfrm>
            <a:off x="2638760" y="3861455"/>
            <a:ext cx="64140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Network of miniature GW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Uses optically levitated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Tunable detection frequencies</a:t>
            </a:r>
          </a:p>
        </p:txBody>
      </p:sp>
    </p:spTree>
    <p:extLst>
      <p:ext uri="{BB962C8B-B14F-4D97-AF65-F5344CB8AC3E}">
        <p14:creationId xmlns:p14="http://schemas.microsoft.com/office/powerpoint/2010/main" val="2228303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8B4E61BC-2F7A-4045-89AA-E89128E3D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05" y="5430057"/>
            <a:ext cx="1079169" cy="1087345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683DE22-EFDD-4C98-BDEB-059AF88AB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" y="3177087"/>
            <a:ext cx="1714739" cy="7811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A1117F-45BE-44B4-B109-8A520167F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92" y="3312150"/>
            <a:ext cx="2160814" cy="2160814"/>
          </a:xfrm>
          <a:prstGeom prst="rect">
            <a:avLst/>
          </a:prstGeom>
        </p:spPr>
      </p:pic>
      <p:pic>
        <p:nvPicPr>
          <p:cNvPr id="16" name="Picture 15" descr="A picture containing sky, person, person, outdoor&#10;&#10;Description automatically generated">
            <a:extLst>
              <a:ext uri="{FF2B5EF4-FFF2-40B4-BE49-F238E27FC236}">
                <a16:creationId xmlns:a16="http://schemas.microsoft.com/office/drawing/2014/main" id="{FE0B08F1-E7B7-4BEB-B341-988419FD0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77" y="1112489"/>
            <a:ext cx="1794486" cy="1794486"/>
          </a:xfrm>
          <a:prstGeom prst="rect">
            <a:avLst/>
          </a:prstGeom>
        </p:spPr>
      </p:pic>
      <p:pic>
        <p:nvPicPr>
          <p:cNvPr id="1026" name="Picture 2" descr="Shane Larson – Center for Interdisciplinary Exploration and Research in  Astrophysics (CIERA)">
            <a:extLst>
              <a:ext uri="{FF2B5EF4-FFF2-40B4-BE49-F238E27FC236}">
                <a16:creationId xmlns:a16="http://schemas.microsoft.com/office/drawing/2014/main" id="{0129EE0A-E3DC-4A79-8827-8699F5302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385" y="1221295"/>
            <a:ext cx="16383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cky Kalogera - Wikipedia">
            <a:extLst>
              <a:ext uri="{FF2B5EF4-FFF2-40B4-BE49-F238E27FC236}">
                <a16:creationId xmlns:a16="http://schemas.microsoft.com/office/drawing/2014/main" id="{8F01C937-A473-45A4-BDFC-0EF0F25D2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535" y="3282841"/>
            <a:ext cx="13811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stdoctoral fellows and associates – The Center for Cosmology and Particle  Physics">
            <a:extLst>
              <a:ext uri="{FF2B5EF4-FFF2-40B4-BE49-F238E27FC236}">
                <a16:creationId xmlns:a16="http://schemas.microsoft.com/office/drawing/2014/main" id="{3E56B147-8700-42B4-811C-20E16A607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965" y="1071563"/>
            <a:ext cx="18097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rthwestern University Center for Interdisciplinary Exploration and  Research in Astrophysics - About CIERA">
            <a:extLst>
              <a:ext uri="{FF2B5EF4-FFF2-40B4-BE49-F238E27FC236}">
                <a16:creationId xmlns:a16="http://schemas.microsoft.com/office/drawing/2014/main" id="{FD3C5361-0036-4165-B0C2-5C976627E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48" y="5112901"/>
            <a:ext cx="248602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FP, Northwestern University">
            <a:extLst>
              <a:ext uri="{FF2B5EF4-FFF2-40B4-BE49-F238E27FC236}">
                <a16:creationId xmlns:a16="http://schemas.microsoft.com/office/drawing/2014/main" id="{4383F581-0F79-4BCF-8A44-40D1FA99A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329" y="3349116"/>
            <a:ext cx="2676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M Keck Foundation | Foundation Relations">
            <a:extLst>
              <a:ext uri="{FF2B5EF4-FFF2-40B4-BE49-F238E27FC236}">
                <a16:creationId xmlns:a16="http://schemas.microsoft.com/office/drawing/2014/main" id="{23BD31BA-D20D-4C85-B979-7F3ECFF4A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33" y="4092288"/>
            <a:ext cx="1275284" cy="126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B2121BF-4670-433E-A317-A61AC75C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0A3C-57D1-4306-9B43-32A89D6D6AE2}" type="slidenum">
              <a:rPr lang="en-US" smtClean="0"/>
              <a:t>5</a:t>
            </a:fld>
            <a:endParaRPr lang="en-US"/>
          </a:p>
        </p:txBody>
      </p:sp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30AF8E09-0CF2-4CFA-B644-2E1258F5F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40" y="6143262"/>
            <a:ext cx="2970754" cy="374140"/>
          </a:xfrm>
          <a:prstGeom prst="rect">
            <a:avLst/>
          </a:prstGeom>
        </p:spPr>
      </p:pic>
      <p:pic>
        <p:nvPicPr>
          <p:cNvPr id="25" name="Picture 24" descr="A picture containing outdoor, person, mountain, nature&#10;&#10;Description automatically generated">
            <a:extLst>
              <a:ext uri="{FF2B5EF4-FFF2-40B4-BE49-F238E27FC236}">
                <a16:creationId xmlns:a16="http://schemas.microsoft.com/office/drawing/2014/main" id="{85922448-B20C-4C88-9E74-CBDAEC93597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8" t="18333" r="29043" b="45903"/>
          <a:stretch/>
        </p:blipFill>
        <p:spPr>
          <a:xfrm>
            <a:off x="5361821" y="1114978"/>
            <a:ext cx="1809750" cy="2452688"/>
          </a:xfrm>
          <a:prstGeom prst="rect">
            <a:avLst/>
          </a:prstGeom>
        </p:spPr>
      </p:pic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8E2CC019-7480-4230-91DA-96D241319F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5630" y="1073332"/>
            <a:ext cx="1794486" cy="1794486"/>
          </a:xfrm>
          <a:prstGeom prst="rect">
            <a:avLst/>
          </a:prstGeom>
        </p:spPr>
      </p:pic>
      <p:pic>
        <p:nvPicPr>
          <p:cNvPr id="3074" name="Picture 2" descr="Graduate Students: Department of Physics and Astronomy - Northwestern  University">
            <a:extLst>
              <a:ext uri="{FF2B5EF4-FFF2-40B4-BE49-F238E27FC236}">
                <a16:creationId xmlns:a16="http://schemas.microsoft.com/office/drawing/2014/main" id="{8B53F355-9CC1-4E5E-B066-D04F9AAA6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52" y="3572428"/>
            <a:ext cx="13811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ree Northwestern undergrads earn Goldwater scholarships - Northwestern Now">
            <a:extLst>
              <a:ext uri="{FF2B5EF4-FFF2-40B4-BE49-F238E27FC236}">
                <a16:creationId xmlns:a16="http://schemas.microsoft.com/office/drawing/2014/main" id="{4DBB7FB4-3391-420C-9007-72CDF3DF1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886" y="3567666"/>
            <a:ext cx="14478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84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2F54-B0FC-44F5-A695-166D88E1B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29047"/>
          </a:xfrm>
        </p:spPr>
        <p:txBody>
          <a:bodyPr>
            <a:normAutofit fontScale="90000"/>
          </a:bodyPr>
          <a:lstStyle/>
          <a:p>
            <a:r>
              <a:rPr lang="en-US" dirty="0"/>
              <a:t>Optical trapping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CF2ED0-9DAF-4A90-9036-31E24942FDCA}"/>
              </a:ext>
            </a:extLst>
          </p:cNvPr>
          <p:cNvGrpSpPr/>
          <p:nvPr/>
        </p:nvGrpSpPr>
        <p:grpSpPr>
          <a:xfrm>
            <a:off x="370038" y="1218532"/>
            <a:ext cx="5228122" cy="3485548"/>
            <a:chOff x="583398" y="1318142"/>
            <a:chExt cx="4761905" cy="3190476"/>
          </a:xfrm>
        </p:grpSpPr>
        <p:pic>
          <p:nvPicPr>
            <p:cNvPr id="16" name="Picture 15" descr="A picture containing indoor, cup&#10;&#10;Description automatically generated">
              <a:extLst>
                <a:ext uri="{FF2B5EF4-FFF2-40B4-BE49-F238E27FC236}">
                  <a16:creationId xmlns:a16="http://schemas.microsoft.com/office/drawing/2014/main" id="{3694598E-27C1-4105-8279-F9C461465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98" y="1318142"/>
              <a:ext cx="4761905" cy="3190476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82A7CB3-7E87-4F01-B9C7-C0728262FE69}"/>
                </a:ext>
              </a:extLst>
            </p:cNvPr>
            <p:cNvSpPr/>
            <p:nvPr/>
          </p:nvSpPr>
          <p:spPr>
            <a:xfrm>
              <a:off x="583398" y="4255069"/>
              <a:ext cx="1459004" cy="2535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K. </a:t>
              </a:r>
              <a:r>
                <a:rPr lang="en-US" sz="1200" dirty="0" err="1"/>
                <a:t>Schakenraad</a:t>
              </a:r>
              <a:r>
                <a:rPr lang="en-US" sz="1200" dirty="0"/>
                <a:t> et al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9B51D85-B32B-4376-9F12-7253EC3AA9A7}"/>
              </a:ext>
            </a:extLst>
          </p:cNvPr>
          <p:cNvGrpSpPr/>
          <p:nvPr/>
        </p:nvGrpSpPr>
        <p:grpSpPr>
          <a:xfrm>
            <a:off x="8935959" y="1289203"/>
            <a:ext cx="2756913" cy="2513210"/>
            <a:chOff x="9113520" y="980440"/>
            <a:chExt cx="2538663" cy="214376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828F27-C43C-4155-8890-824B8FDBD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3" t="9629" r="333" b="34074"/>
            <a:stretch/>
          </p:blipFill>
          <p:spPr>
            <a:xfrm>
              <a:off x="9113520" y="980440"/>
              <a:ext cx="2538663" cy="214376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3D49E1-23AB-4E22-9136-227CB7791E7A}"/>
                </a:ext>
              </a:extLst>
            </p:cNvPr>
            <p:cNvSpPr txBox="1"/>
            <p:nvPr/>
          </p:nvSpPr>
          <p:spPr>
            <a:xfrm>
              <a:off x="9164320" y="2824480"/>
              <a:ext cx="206756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err="1">
                  <a:solidFill>
                    <a:schemeClr val="bg1"/>
                  </a:solidFill>
                </a:rPr>
                <a:t>Niklas</a:t>
              </a:r>
              <a:r>
                <a:rPr lang="en-US" sz="1050" dirty="0">
                  <a:solidFill>
                    <a:schemeClr val="bg1"/>
                  </a:solidFill>
                </a:rPr>
                <a:t> </a:t>
              </a:r>
              <a:r>
                <a:rPr lang="en-US" sz="1050" dirty="0" err="1">
                  <a:solidFill>
                    <a:schemeClr val="bg1"/>
                  </a:solidFill>
                </a:rPr>
                <a:t>Elmehed</a:t>
              </a:r>
              <a:r>
                <a:rPr lang="en-US" sz="1050" dirty="0">
                  <a:solidFill>
                    <a:schemeClr val="bg1"/>
                  </a:solidFill>
                </a:rPr>
                <a:t>, Nobel Media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C28E410-7A9E-4B82-9A8B-521982E3B6CF}"/>
                  </a:ext>
                </a:extLst>
              </p:cNvPr>
              <p:cNvSpPr/>
              <p:nvPr/>
            </p:nvSpPr>
            <p:spPr>
              <a:xfrm>
                <a:off x="5669685" y="2128112"/>
                <a:ext cx="3350020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(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 )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C28E410-7A9E-4B82-9A8B-521982E3B6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9685" y="2128112"/>
                <a:ext cx="3350020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A139FE7-40ED-48A3-BC33-A94BD2D0C6AF}"/>
              </a:ext>
            </a:extLst>
          </p:cNvPr>
          <p:cNvGrpSpPr/>
          <p:nvPr/>
        </p:nvGrpSpPr>
        <p:grpSpPr>
          <a:xfrm>
            <a:off x="5861690" y="3599877"/>
            <a:ext cx="4618275" cy="2898540"/>
            <a:chOff x="6890392" y="2450008"/>
            <a:chExt cx="4618275" cy="289854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55AAECF-42E1-4590-926B-C82749421A0C}"/>
                </a:ext>
              </a:extLst>
            </p:cNvPr>
            <p:cNvSpPr/>
            <p:nvPr/>
          </p:nvSpPr>
          <p:spPr>
            <a:xfrm>
              <a:off x="6890392" y="3307113"/>
              <a:ext cx="3481754" cy="1899954"/>
            </a:xfrm>
            <a:custGeom>
              <a:avLst/>
              <a:gdLst>
                <a:gd name="connsiteX0" fmla="*/ 0 w 3481754"/>
                <a:gd name="connsiteY0" fmla="*/ 0 h 1899954"/>
                <a:gd name="connsiteX1" fmla="*/ 5158 w 3481754"/>
                <a:gd name="connsiteY1" fmla="*/ 0 h 1899954"/>
                <a:gd name="connsiteX2" fmla="*/ 160127 w 3481754"/>
                <a:gd name="connsiteY2" fmla="*/ 126804 h 1899954"/>
                <a:gd name="connsiteX3" fmla="*/ 1743223 w 3481754"/>
                <a:gd name="connsiteY3" fmla="*/ 577162 h 1899954"/>
                <a:gd name="connsiteX4" fmla="*/ 3327600 w 3481754"/>
                <a:gd name="connsiteY4" fmla="*/ 122483 h 1899954"/>
                <a:gd name="connsiteX5" fmla="*/ 3475884 w 3481754"/>
                <a:gd name="connsiteY5" fmla="*/ 0 h 1899954"/>
                <a:gd name="connsiteX6" fmla="*/ 3481754 w 3481754"/>
                <a:gd name="connsiteY6" fmla="*/ 0 h 1899954"/>
                <a:gd name="connsiteX7" fmla="*/ 3481754 w 3481754"/>
                <a:gd name="connsiteY7" fmla="*/ 1899954 h 1899954"/>
                <a:gd name="connsiteX8" fmla="*/ 3471248 w 3481754"/>
                <a:gd name="connsiteY8" fmla="*/ 1899954 h 1899954"/>
                <a:gd name="connsiteX9" fmla="*/ 3327600 w 3481754"/>
                <a:gd name="connsiteY9" fmla="*/ 1781301 h 1899954"/>
                <a:gd name="connsiteX10" fmla="*/ 1743223 w 3481754"/>
                <a:gd name="connsiteY10" fmla="*/ 1326621 h 1899954"/>
                <a:gd name="connsiteX11" fmla="*/ 160127 w 3481754"/>
                <a:gd name="connsiteY11" fmla="*/ 1776979 h 1899954"/>
                <a:gd name="connsiteX12" fmla="*/ 9837 w 3481754"/>
                <a:gd name="connsiteY12" fmla="*/ 1899954 h 1899954"/>
                <a:gd name="connsiteX13" fmla="*/ 0 w 3481754"/>
                <a:gd name="connsiteY13" fmla="*/ 1899954 h 189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81754" h="1899954">
                  <a:moveTo>
                    <a:pt x="0" y="0"/>
                  </a:moveTo>
                  <a:lnTo>
                    <a:pt x="5158" y="0"/>
                  </a:lnTo>
                  <a:lnTo>
                    <a:pt x="160127" y="126804"/>
                  </a:lnTo>
                  <a:cubicBezTo>
                    <a:pt x="554856" y="411191"/>
                    <a:pt x="1131471" y="577590"/>
                    <a:pt x="1743223" y="577162"/>
                  </a:cubicBezTo>
                  <a:cubicBezTo>
                    <a:pt x="2356564" y="576733"/>
                    <a:pt x="2933881" y="408665"/>
                    <a:pt x="3327600" y="122483"/>
                  </a:cubicBezTo>
                  <a:lnTo>
                    <a:pt x="3475884" y="0"/>
                  </a:lnTo>
                  <a:lnTo>
                    <a:pt x="3481754" y="0"/>
                  </a:lnTo>
                  <a:lnTo>
                    <a:pt x="3481754" y="1899954"/>
                  </a:lnTo>
                  <a:lnTo>
                    <a:pt x="3471248" y="1899954"/>
                  </a:lnTo>
                  <a:lnTo>
                    <a:pt x="3327600" y="1781301"/>
                  </a:lnTo>
                  <a:cubicBezTo>
                    <a:pt x="2933881" y="1495118"/>
                    <a:pt x="2356564" y="1327050"/>
                    <a:pt x="1743223" y="1326621"/>
                  </a:cubicBezTo>
                  <a:cubicBezTo>
                    <a:pt x="1131471" y="1326193"/>
                    <a:pt x="554856" y="1492592"/>
                    <a:pt x="160127" y="1776979"/>
                  </a:cubicBezTo>
                  <a:lnTo>
                    <a:pt x="9837" y="1899954"/>
                  </a:lnTo>
                  <a:lnTo>
                    <a:pt x="0" y="189995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alpha val="70000"/>
                  </a:srgbClr>
                </a:gs>
                <a:gs pos="100000">
                  <a:schemeClr val="bg1">
                    <a:lumMod val="50000"/>
                    <a:lumOff val="50000"/>
                    <a:alpha val="7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9E6E1CEC-6389-4E36-BD34-9C1EA9FAAC16}"/>
                </a:ext>
              </a:extLst>
            </p:cNvPr>
            <p:cNvSpPr/>
            <p:nvPr/>
          </p:nvSpPr>
          <p:spPr>
            <a:xfrm>
              <a:off x="8435325" y="4062218"/>
              <a:ext cx="337457" cy="335313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  <a:effectLst>
              <a:outerShdw blurRad="127000" dist="38100" dir="2700000" algn="ctr">
                <a:schemeClr val="tx1"/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6A65A24-85B5-4407-B61F-008E406FE7D0}"/>
                </a:ext>
              </a:extLst>
            </p:cNvPr>
            <p:cNvGrpSpPr/>
            <p:nvPr/>
          </p:nvGrpSpPr>
          <p:grpSpPr>
            <a:xfrm>
              <a:off x="7685048" y="2450008"/>
              <a:ext cx="1932214" cy="914400"/>
              <a:chOff x="5921562" y="1907722"/>
              <a:chExt cx="1932214" cy="914400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C673C510-A750-4964-937E-957301CC60B0}"/>
                  </a:ext>
                </a:extLst>
              </p:cNvPr>
              <p:cNvCxnSpPr/>
              <p:nvPr/>
            </p:nvCxnSpPr>
            <p:spPr>
              <a:xfrm>
                <a:off x="5921562" y="2822122"/>
                <a:ext cx="193221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B423CBF9-748F-4C2D-94A3-57D1CE3BBF9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433192" y="2364922"/>
                <a:ext cx="9144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1DB46A7-C1AC-4E29-A9DF-ECAB673EAF88}"/>
                </a:ext>
              </a:extLst>
            </p:cNvPr>
            <p:cNvGrpSpPr/>
            <p:nvPr/>
          </p:nvGrpSpPr>
          <p:grpSpPr>
            <a:xfrm rot="5400000">
              <a:off x="10085360" y="3854274"/>
              <a:ext cx="1932214" cy="914400"/>
              <a:chOff x="5921562" y="1907722"/>
              <a:chExt cx="1932214" cy="91440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952615B-CC69-44A1-AF6B-AC929A7B6510}"/>
                  </a:ext>
                </a:extLst>
              </p:cNvPr>
              <p:cNvCxnSpPr/>
              <p:nvPr/>
            </p:nvCxnSpPr>
            <p:spPr>
              <a:xfrm>
                <a:off x="5921562" y="2822122"/>
                <a:ext cx="193221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F85F0C9F-931D-47AB-BDD8-03847840C95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433192" y="2364922"/>
                <a:ext cx="9144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0F4C530-E10E-4947-A5D3-47FF722B6D94}"/>
                </a:ext>
              </a:extLst>
            </p:cNvPr>
            <p:cNvSpPr/>
            <p:nvPr/>
          </p:nvSpPr>
          <p:spPr>
            <a:xfrm>
              <a:off x="7972968" y="2478406"/>
              <a:ext cx="1361818" cy="881777"/>
            </a:xfrm>
            <a:custGeom>
              <a:avLst/>
              <a:gdLst>
                <a:gd name="connsiteX0" fmla="*/ 0 w 2046515"/>
                <a:gd name="connsiteY0" fmla="*/ 0 h 881777"/>
                <a:gd name="connsiteX1" fmla="*/ 1034143 w 2046515"/>
                <a:gd name="connsiteY1" fmla="*/ 881742 h 881777"/>
                <a:gd name="connsiteX2" fmla="*/ 2046515 w 2046515"/>
                <a:gd name="connsiteY2" fmla="*/ 27214 h 88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515" h="881777">
                  <a:moveTo>
                    <a:pt x="0" y="0"/>
                  </a:moveTo>
                  <a:cubicBezTo>
                    <a:pt x="346528" y="438603"/>
                    <a:pt x="693057" y="877206"/>
                    <a:pt x="1034143" y="881742"/>
                  </a:cubicBezTo>
                  <a:cubicBezTo>
                    <a:pt x="1375229" y="886278"/>
                    <a:pt x="1710872" y="456746"/>
                    <a:pt x="2046515" y="27214"/>
                  </a:cubicBezTo>
                </a:path>
              </a:pathLst>
            </a:custGeom>
            <a:ln w="57150"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431E607-7D32-4E95-BECF-6B2706FFB04A}"/>
                </a:ext>
              </a:extLst>
            </p:cNvPr>
            <p:cNvSpPr/>
            <p:nvPr/>
          </p:nvSpPr>
          <p:spPr>
            <a:xfrm rot="5400000">
              <a:off x="10016124" y="3884402"/>
              <a:ext cx="2046515" cy="881777"/>
            </a:xfrm>
            <a:custGeom>
              <a:avLst/>
              <a:gdLst>
                <a:gd name="connsiteX0" fmla="*/ 0 w 2046515"/>
                <a:gd name="connsiteY0" fmla="*/ 0 h 881777"/>
                <a:gd name="connsiteX1" fmla="*/ 1034143 w 2046515"/>
                <a:gd name="connsiteY1" fmla="*/ 881742 h 881777"/>
                <a:gd name="connsiteX2" fmla="*/ 2046515 w 2046515"/>
                <a:gd name="connsiteY2" fmla="*/ 27214 h 88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515" h="881777">
                  <a:moveTo>
                    <a:pt x="0" y="0"/>
                  </a:moveTo>
                  <a:cubicBezTo>
                    <a:pt x="346528" y="438603"/>
                    <a:pt x="693057" y="877206"/>
                    <a:pt x="1034143" y="881742"/>
                  </a:cubicBezTo>
                  <a:cubicBezTo>
                    <a:pt x="1375229" y="886278"/>
                    <a:pt x="1710872" y="456746"/>
                    <a:pt x="2046515" y="27214"/>
                  </a:cubicBezTo>
                </a:path>
              </a:pathLst>
            </a:custGeom>
            <a:ln w="57150"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8C8C3-2AA5-42DA-A125-2D70CFDE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0A3C-57D1-4306-9B43-32A89D6D6A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56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2CD22-FA7E-4A46-B47D-3638DCB11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00697"/>
            <a:ext cx="10353761" cy="735623"/>
          </a:xfrm>
        </p:spPr>
        <p:txBody>
          <a:bodyPr/>
          <a:lstStyle/>
          <a:p>
            <a:r>
              <a:rPr lang="en-US" dirty="0" err="1"/>
              <a:t>Gw</a:t>
            </a:r>
            <a:r>
              <a:rPr lang="en-US" dirty="0"/>
              <a:t> detector using optical traps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AF8FD5-5741-4076-903D-FABCCD3BE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1217532"/>
            <a:ext cx="7112000" cy="279669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AE5659-14BD-4E8A-9889-877D0955ADE2}"/>
                  </a:ext>
                </a:extLst>
              </p:cNvPr>
              <p:cNvSpPr txBox="1"/>
              <p:nvPr/>
            </p:nvSpPr>
            <p:spPr>
              <a:xfrm>
                <a:off x="3074239" y="4357156"/>
                <a:ext cx="7816544" cy="2010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𝐺𝑊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 dirty="0"/>
                  <a:t>,  </a:t>
                </a:r>
                <a:r>
                  <a:rPr lang="en-US" b="0" dirty="0"/>
                  <a:t>maximized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endParaRPr lang="en-US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𝐺𝑊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𝐺𝑊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𝐺𝑊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AE5659-14BD-4E8A-9889-877D0955A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239" y="4357156"/>
                <a:ext cx="7816544" cy="20101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765B0F43-2AB0-48CA-A2EE-2031F39F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55" y="1153457"/>
            <a:ext cx="23812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1E57BFE-00D0-47A7-86EC-6AD544A25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33" y="3303813"/>
            <a:ext cx="1145494" cy="47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3B14A-C184-4308-9290-F8AE929EA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0A3C-57D1-4306-9B43-32A89D6D6AE2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9C612E1-477C-472F-AAB7-C47EA59945FA}"/>
                  </a:ext>
                </a:extLst>
              </p:cNvPr>
              <p:cNvSpPr txBox="1"/>
              <p:nvPr/>
            </p:nvSpPr>
            <p:spPr>
              <a:xfrm>
                <a:off x="9861358" y="3424461"/>
                <a:ext cx="79163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9C612E1-477C-472F-AAB7-C47EA5994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358" y="3424461"/>
                <a:ext cx="79163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750DE86-33F8-48C7-85E5-6B596F82E456}"/>
              </a:ext>
            </a:extLst>
          </p:cNvPr>
          <p:cNvSpPr/>
          <p:nvPr/>
        </p:nvSpPr>
        <p:spPr>
          <a:xfrm>
            <a:off x="9825434" y="4308531"/>
            <a:ext cx="2109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B0F0"/>
                </a:solidFill>
              </a:rPr>
              <a:t>Arvanitaki</a:t>
            </a:r>
            <a:r>
              <a:rPr lang="en-US" sz="1400" dirty="0">
                <a:solidFill>
                  <a:srgbClr val="00B0F0"/>
                </a:solidFill>
              </a:rPr>
              <a:t> and Geraci, </a:t>
            </a:r>
          </a:p>
          <a:p>
            <a:r>
              <a:rPr lang="en-US" sz="1400" dirty="0">
                <a:solidFill>
                  <a:srgbClr val="00B0F0"/>
                </a:solidFill>
              </a:rPr>
              <a:t>PRL 110, 071105 (2013)</a:t>
            </a:r>
          </a:p>
        </p:txBody>
      </p:sp>
    </p:spTree>
    <p:extLst>
      <p:ext uri="{BB962C8B-B14F-4D97-AF65-F5344CB8AC3E}">
        <p14:creationId xmlns:p14="http://schemas.microsoft.com/office/powerpoint/2010/main" val="1512917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93AE1-C251-403E-BA0A-9A004E7A9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84289"/>
            <a:ext cx="9905998" cy="579433"/>
          </a:xfrm>
        </p:spPr>
        <p:txBody>
          <a:bodyPr>
            <a:normAutofit fontScale="90000"/>
          </a:bodyPr>
          <a:lstStyle/>
          <a:p>
            <a:r>
              <a:rPr lang="en-US" dirty="0"/>
              <a:t>Science case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911AAD-F24E-42C3-9FDC-A94AB7789F9F}"/>
              </a:ext>
            </a:extLst>
          </p:cNvPr>
          <p:cNvGrpSpPr/>
          <p:nvPr/>
        </p:nvGrpSpPr>
        <p:grpSpPr>
          <a:xfrm>
            <a:off x="881019" y="3376653"/>
            <a:ext cx="4282802" cy="3126605"/>
            <a:chOff x="725351" y="3637576"/>
            <a:chExt cx="4282802" cy="312660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A69D36-BF5F-44D8-90A0-A5C68E52BE7C}"/>
                </a:ext>
              </a:extLst>
            </p:cNvPr>
            <p:cNvGrpSpPr/>
            <p:nvPr/>
          </p:nvGrpSpPr>
          <p:grpSpPr>
            <a:xfrm>
              <a:off x="725351" y="4038595"/>
              <a:ext cx="4282802" cy="2725586"/>
              <a:chOff x="7294879" y="2140922"/>
              <a:chExt cx="4282802" cy="2725586"/>
            </a:xfrm>
          </p:grpSpPr>
          <p:pic>
            <p:nvPicPr>
              <p:cNvPr id="7" name="Picture 6" descr="Logo, icon&#10;&#10;Description automatically generated">
                <a:extLst>
                  <a:ext uri="{FF2B5EF4-FFF2-40B4-BE49-F238E27FC236}">
                    <a16:creationId xmlns:a16="http://schemas.microsoft.com/office/drawing/2014/main" id="{EA91B05A-C3E4-48D7-A722-6D55673F4B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13"/>
              <a:stretch/>
            </p:blipFill>
            <p:spPr>
              <a:xfrm>
                <a:off x="7294879" y="2140922"/>
                <a:ext cx="4282801" cy="2725586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42FB35A-8D40-4093-B89C-677A7227BC53}"/>
                  </a:ext>
                </a:extLst>
              </p:cNvPr>
              <p:cNvSpPr/>
              <p:nvPr/>
            </p:nvSpPr>
            <p:spPr>
              <a:xfrm>
                <a:off x="7294879" y="4386887"/>
                <a:ext cx="428280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Deborah Ferguson, Karan Jani, Deirdre Shoemaker, Pablo Laguna | Georgia Tech, MAYA Collaboration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49933D-D0B6-4D25-9992-DB0E4C3190D1}"/>
                </a:ext>
              </a:extLst>
            </p:cNvPr>
            <p:cNvSpPr txBox="1"/>
            <p:nvPr/>
          </p:nvSpPr>
          <p:spPr>
            <a:xfrm>
              <a:off x="725351" y="3637576"/>
              <a:ext cx="2849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Primordial black holes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5571A2-4AE5-455D-8E1E-B36F4DB2523F}"/>
              </a:ext>
            </a:extLst>
          </p:cNvPr>
          <p:cNvGrpSpPr/>
          <p:nvPr/>
        </p:nvGrpSpPr>
        <p:grpSpPr>
          <a:xfrm>
            <a:off x="1023167" y="1202573"/>
            <a:ext cx="9597571" cy="2226427"/>
            <a:chOff x="707480" y="1392498"/>
            <a:chExt cx="9597571" cy="222642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930A7E1-CDD7-4E9B-8734-0F551EAB83CB}"/>
                </a:ext>
              </a:extLst>
            </p:cNvPr>
            <p:cNvGrpSpPr/>
            <p:nvPr/>
          </p:nvGrpSpPr>
          <p:grpSpPr>
            <a:xfrm>
              <a:off x="707480" y="1610509"/>
              <a:ext cx="9597571" cy="2008416"/>
              <a:chOff x="1130300" y="2431198"/>
              <a:chExt cx="9597571" cy="2008416"/>
            </a:xfrm>
          </p:grpSpPr>
          <p:pic>
            <p:nvPicPr>
              <p:cNvPr id="9" name="Picture 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07B19187-D6B1-43B8-BA2F-365763DB99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020202"/>
                  </a:clrFrom>
                  <a:clrTo>
                    <a:srgbClr val="020202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684" b="29976"/>
              <a:stretch/>
            </p:blipFill>
            <p:spPr>
              <a:xfrm>
                <a:off x="1130300" y="2431198"/>
                <a:ext cx="9597571" cy="200841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730C5D-BCA0-4FCF-9263-2E6238C63DD5}"/>
                  </a:ext>
                </a:extLst>
              </p:cNvPr>
              <p:cNvSpPr txBox="1"/>
              <p:nvPr/>
            </p:nvSpPr>
            <p:spPr>
              <a:xfrm>
                <a:off x="9239340" y="3976970"/>
                <a:ext cx="1488531" cy="284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Masha </a:t>
                </a:r>
                <a:r>
                  <a:rPr lang="en-US" sz="1200" dirty="0" err="1"/>
                  <a:t>Baryakhtar</a:t>
                </a:r>
                <a:endParaRPr lang="en-US" sz="1200" dirty="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A1EE2E-BD29-4B30-9353-014024924DC5}"/>
                </a:ext>
              </a:extLst>
            </p:cNvPr>
            <p:cNvSpPr txBox="1"/>
            <p:nvPr/>
          </p:nvSpPr>
          <p:spPr>
            <a:xfrm>
              <a:off x="707480" y="1392498"/>
              <a:ext cx="2509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BH </a:t>
              </a:r>
              <a:r>
                <a:rPr lang="en-US" sz="2000" dirty="0" err="1"/>
                <a:t>Superradiance</a:t>
              </a:r>
              <a:endParaRPr lang="en-US" sz="2000" dirty="0"/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EBF9923-596E-476E-BC3A-AA84114EA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0A3C-57D1-4306-9B43-32A89D6D6AE2}" type="slidenum">
              <a:rPr lang="en-US" smtClean="0"/>
              <a:t>8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2CA2D5-D0E7-4E73-A46B-E98978A95FA0}"/>
              </a:ext>
            </a:extLst>
          </p:cNvPr>
          <p:cNvGrpSpPr/>
          <p:nvPr/>
        </p:nvGrpSpPr>
        <p:grpSpPr>
          <a:xfrm>
            <a:off x="5884360" y="3776539"/>
            <a:ext cx="4773881" cy="2726719"/>
            <a:chOff x="5864764" y="3776539"/>
            <a:chExt cx="4773881" cy="2726719"/>
          </a:xfrm>
        </p:grpSpPr>
        <p:pic>
          <p:nvPicPr>
            <p:cNvPr id="19" name="Picture 18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797FFB39-5363-46EA-8E67-060588720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764" y="3776539"/>
              <a:ext cx="2326834" cy="2326834"/>
            </a:xfrm>
            <a:prstGeom prst="rect">
              <a:avLst/>
            </a:prstGeom>
          </p:spPr>
        </p:pic>
        <p:pic>
          <p:nvPicPr>
            <p:cNvPr id="21" name="Picture 20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4E749F23-FB61-408D-93BE-CC7B5F5F4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1990" y="3781161"/>
              <a:ext cx="2326834" cy="232683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D2980B5-E1E1-4212-9756-2EC6F9B10697}"/>
                </a:ext>
              </a:extLst>
            </p:cNvPr>
            <p:cNvGrpSpPr/>
            <p:nvPr/>
          </p:nvGrpSpPr>
          <p:grpSpPr>
            <a:xfrm>
              <a:off x="6334795" y="3776539"/>
              <a:ext cx="4303850" cy="2726719"/>
              <a:chOff x="7109458" y="4199989"/>
              <a:chExt cx="4303850" cy="2726719"/>
            </a:xfrm>
          </p:grpSpPr>
          <p:pic>
            <p:nvPicPr>
              <p:cNvPr id="15" name="Picture 14" descr="A picture containing calendar&#10;&#10;Description automatically generated">
                <a:extLst>
                  <a:ext uri="{FF2B5EF4-FFF2-40B4-BE49-F238E27FC236}">
                    <a16:creationId xmlns:a16="http://schemas.microsoft.com/office/drawing/2014/main" id="{1C8A0729-1D50-43E5-AAEE-8E8390C1C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6474" y="4199989"/>
                <a:ext cx="2326834" cy="2326834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B1EEB0-F796-495E-9265-45B72BDD121E}"/>
                  </a:ext>
                </a:extLst>
              </p:cNvPr>
              <p:cNvSpPr txBox="1"/>
              <p:nvPr/>
            </p:nvSpPr>
            <p:spPr>
              <a:xfrm>
                <a:off x="7109458" y="6465043"/>
                <a:ext cx="39674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 unknown unknowns???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2DB51E9-215F-052A-DBF2-0FEDFD7D1F10}"/>
              </a:ext>
            </a:extLst>
          </p:cNvPr>
          <p:cNvSpPr txBox="1"/>
          <p:nvPr/>
        </p:nvSpPr>
        <p:spPr>
          <a:xfrm>
            <a:off x="10778454" y="4129395"/>
            <a:ext cx="1323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inflation, phase transitions, cosmic strings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42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D6E71-EEAE-4F39-937C-5F4D91BE1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265" y="194629"/>
            <a:ext cx="9905998" cy="596327"/>
          </a:xfrm>
        </p:spPr>
        <p:txBody>
          <a:bodyPr/>
          <a:lstStyle/>
          <a:p>
            <a:r>
              <a:rPr lang="en-US" dirty="0"/>
              <a:t>Optical Trapping for GW detection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800ADE-9C35-4C4D-95E8-2F1A24528A73}"/>
              </a:ext>
            </a:extLst>
          </p:cNvPr>
          <p:cNvSpPr/>
          <p:nvPr/>
        </p:nvSpPr>
        <p:spPr>
          <a:xfrm>
            <a:off x="235044" y="5768463"/>
            <a:ext cx="3687732" cy="923330"/>
          </a:xfrm>
          <a:prstGeom prst="rect">
            <a:avLst/>
          </a:prstGeom>
          <a:ln>
            <a:solidFill>
              <a:srgbClr val="00FFFF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FFFF"/>
                </a:solidFill>
              </a:rPr>
              <a:t>Searching for new physics with a levitated-sensor-based GW detector</a:t>
            </a:r>
          </a:p>
          <a:p>
            <a:r>
              <a:rPr lang="en-US" sz="1800" dirty="0">
                <a:solidFill>
                  <a:srgbClr val="65FFFF"/>
                </a:solidFill>
              </a:rPr>
              <a:t>Aggarwal et al PRL 128, 111101</a:t>
            </a:r>
            <a:endParaRPr lang="en-US" dirty="0">
              <a:solidFill>
                <a:srgbClr val="00FFFF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1EA356-AF1E-24F4-FAB9-79A48E1C1B99}"/>
              </a:ext>
            </a:extLst>
          </p:cNvPr>
          <p:cNvGrpSpPr/>
          <p:nvPr/>
        </p:nvGrpSpPr>
        <p:grpSpPr>
          <a:xfrm>
            <a:off x="873252" y="799809"/>
            <a:ext cx="7328916" cy="4956339"/>
            <a:chOff x="2669460" y="1302729"/>
            <a:chExt cx="6465934" cy="4358931"/>
          </a:xfrm>
        </p:grpSpPr>
        <p:pic>
          <p:nvPicPr>
            <p:cNvPr id="7" name="Picture 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640BAD2-4BF0-4342-A495-95A7C5433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9460" y="1302729"/>
              <a:ext cx="5959712" cy="435893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82D4DF-11A6-AA8B-285B-1600079776D0}"/>
                </a:ext>
              </a:extLst>
            </p:cNvPr>
            <p:cNvSpPr/>
            <p:nvPr/>
          </p:nvSpPr>
          <p:spPr>
            <a:xfrm>
              <a:off x="7657045" y="1869164"/>
              <a:ext cx="1478349" cy="954107"/>
            </a:xfrm>
            <a:prstGeom prst="rect">
              <a:avLst/>
            </a:prstGeom>
            <a:solidFill>
              <a:srgbClr val="2B3135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 = 1m, disc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 = 1m, stack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L= 10 m, stack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 = 100 m, stack</a:t>
              </a:r>
            </a:p>
          </p:txBody>
        </p: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1FB4A0F-C3B5-A536-5276-2687F5371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E0C33-11A7-C743-741E-75893BFE63E7}"/>
              </a:ext>
            </a:extLst>
          </p:cNvPr>
          <p:cNvSpPr txBox="1"/>
          <p:nvPr/>
        </p:nvSpPr>
        <p:spPr>
          <a:xfrm>
            <a:off x="8396705" y="1504480"/>
            <a:ext cx="29220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Required: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Existence of axions/other bosons at these masses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Existence of spinning black holes (nearby preferred)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Not required: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particular axion density (as would be from DM)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particular coupling constant with the standard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852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Celestial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29269</TotalTime>
  <Words>885</Words>
  <Application>Microsoft Office PowerPoint</Application>
  <PresentationFormat>Widescreen</PresentationFormat>
  <Paragraphs>192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Cambria Math</vt:lpstr>
      <vt:lpstr>PT Sans Narrow</vt:lpstr>
      <vt:lpstr>Times New Roman</vt:lpstr>
      <vt:lpstr>Tw Cen MT</vt:lpstr>
      <vt:lpstr>Circuit</vt:lpstr>
      <vt:lpstr>Celestial</vt:lpstr>
      <vt:lpstr>Precision measurements searching for dark matter</vt:lpstr>
      <vt:lpstr>Today’s talk</vt:lpstr>
      <vt:lpstr>DM TELEVISION</vt:lpstr>
      <vt:lpstr>Levitated sensor detector for dark matter</vt:lpstr>
      <vt:lpstr>PowerPoint Presentation</vt:lpstr>
      <vt:lpstr>Optical trapping</vt:lpstr>
      <vt:lpstr>Gw detector using optical traps</vt:lpstr>
      <vt:lpstr>Science case</vt:lpstr>
      <vt:lpstr>Optical Trapping for GW detection</vt:lpstr>
      <vt:lpstr>Trapping of flat objects In the lab…</vt:lpstr>
      <vt:lpstr>Stay tuned…</vt:lpstr>
      <vt:lpstr>ARIADNE</vt:lpstr>
      <vt:lpstr>Ariadne collaboration</vt:lpstr>
      <vt:lpstr>PowerPoint Presentation</vt:lpstr>
      <vt:lpstr>PowerPoint Presentation</vt:lpstr>
      <vt:lpstr>Nuclear magnetic resonance to detect axions</vt:lpstr>
      <vt:lpstr>ARIADNE Experiment concept</vt:lpstr>
      <vt:lpstr>State of the art in g_s g_p</vt:lpstr>
      <vt:lpstr>Exponentially decaying interaction…</vt:lpstr>
      <vt:lpstr>PowerPoint Presentation</vt:lpstr>
      <vt:lpstr>Precision magnetometry at UC DAVIS</vt:lpstr>
      <vt:lpstr>Parts delivered finally after years of covid delays!!</vt:lpstr>
      <vt:lpstr>Conclusion and future projection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OPTOMECHANICAL SQUEEZING</dc:title>
  <dc:creator>nancyagg@outlook.com</dc:creator>
  <cp:lastModifiedBy>Nancy Aggarwal</cp:lastModifiedBy>
  <cp:revision>617</cp:revision>
  <dcterms:created xsi:type="dcterms:W3CDTF">2020-09-16T08:00:55Z</dcterms:created>
  <dcterms:modified xsi:type="dcterms:W3CDTF">2024-11-02T21:25:46Z</dcterms:modified>
</cp:coreProperties>
</file>